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2" r:id="rId9"/>
    <p:sldId id="272" r:id="rId10"/>
    <p:sldId id="268" r:id="rId11"/>
    <p:sldId id="269"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67"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D8336-5B9F-4B97-B7AD-7BE96096068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67A0AF7B-35A7-421B-A81A-A2E34EB123A3}">
      <dgm:prSet/>
      <dgm:spPr/>
      <dgm:t>
        <a:bodyPr/>
        <a:lstStyle/>
        <a:p>
          <a:r>
            <a:rPr lang="en-US" i="0" dirty="0"/>
            <a:t>User registration and login</a:t>
          </a:r>
          <a:endParaRPr lang="en-US" dirty="0"/>
        </a:p>
      </dgm:t>
    </dgm:pt>
    <dgm:pt modelId="{E89026A0-9792-441C-ABFA-5D997236225D}" type="parTrans" cxnId="{63C1CD6A-C48D-4059-A4FD-7F74903C905B}">
      <dgm:prSet/>
      <dgm:spPr/>
      <dgm:t>
        <a:bodyPr/>
        <a:lstStyle/>
        <a:p>
          <a:endParaRPr lang="en-US"/>
        </a:p>
      </dgm:t>
    </dgm:pt>
    <dgm:pt modelId="{C329B5E4-209A-4D78-B835-5B49527AD52C}" type="sibTrans" cxnId="{63C1CD6A-C48D-4059-A4FD-7F74903C905B}">
      <dgm:prSet/>
      <dgm:spPr/>
      <dgm:t>
        <a:bodyPr/>
        <a:lstStyle/>
        <a:p>
          <a:endParaRPr lang="en-US"/>
        </a:p>
      </dgm:t>
    </dgm:pt>
    <dgm:pt modelId="{CF081F9F-CC76-4A81-A0CC-0FD4EEC19072}">
      <dgm:prSet/>
      <dgm:spPr/>
      <dgm:t>
        <a:bodyPr/>
        <a:lstStyle/>
        <a:p>
          <a:r>
            <a:rPr lang="en-IN" b="0" i="0"/>
            <a:t>Bus Management</a:t>
          </a:r>
          <a:endParaRPr lang="en-US"/>
        </a:p>
      </dgm:t>
    </dgm:pt>
    <dgm:pt modelId="{FA500F3C-4F9E-4EC1-8A3B-3E2A8108D590}" type="parTrans" cxnId="{BF7D2026-4FDC-42FB-B794-915D9F3BCAD6}">
      <dgm:prSet/>
      <dgm:spPr/>
      <dgm:t>
        <a:bodyPr/>
        <a:lstStyle/>
        <a:p>
          <a:endParaRPr lang="en-US"/>
        </a:p>
      </dgm:t>
    </dgm:pt>
    <dgm:pt modelId="{D86E3053-5F52-4504-A002-4DB4F3F34156}" type="sibTrans" cxnId="{BF7D2026-4FDC-42FB-B794-915D9F3BCAD6}">
      <dgm:prSet/>
      <dgm:spPr/>
      <dgm:t>
        <a:bodyPr/>
        <a:lstStyle/>
        <a:p>
          <a:endParaRPr lang="en-US"/>
        </a:p>
      </dgm:t>
    </dgm:pt>
    <dgm:pt modelId="{72DCF780-1A26-4764-84A2-8354FE1B3C6C}">
      <dgm:prSet/>
      <dgm:spPr/>
      <dgm:t>
        <a:bodyPr/>
        <a:lstStyle/>
        <a:p>
          <a:r>
            <a:rPr lang="en-IN" b="0" i="0"/>
            <a:t>Booking Management:</a:t>
          </a:r>
          <a:endParaRPr lang="en-US"/>
        </a:p>
      </dgm:t>
    </dgm:pt>
    <dgm:pt modelId="{90B9FCBD-0021-47C1-8482-E4F71E289C15}" type="parTrans" cxnId="{0639BCDF-63E1-4B1F-A55E-DFA41E91E234}">
      <dgm:prSet/>
      <dgm:spPr/>
      <dgm:t>
        <a:bodyPr/>
        <a:lstStyle/>
        <a:p>
          <a:endParaRPr lang="en-US"/>
        </a:p>
      </dgm:t>
    </dgm:pt>
    <dgm:pt modelId="{02F76E8F-199B-4577-A6CE-3913A5F7CE2B}" type="sibTrans" cxnId="{0639BCDF-63E1-4B1F-A55E-DFA41E91E234}">
      <dgm:prSet/>
      <dgm:spPr/>
      <dgm:t>
        <a:bodyPr/>
        <a:lstStyle/>
        <a:p>
          <a:endParaRPr lang="en-US"/>
        </a:p>
      </dgm:t>
    </dgm:pt>
    <dgm:pt modelId="{57C0AD61-6F5B-4A3B-BBF0-A6CD7985DA88}">
      <dgm:prSet/>
      <dgm:spPr/>
      <dgm:t>
        <a:bodyPr/>
        <a:lstStyle/>
        <a:p>
          <a:r>
            <a:rPr lang="en-US" i="0"/>
            <a:t>Online payment </a:t>
          </a:r>
          <a:endParaRPr lang="en-US"/>
        </a:p>
      </dgm:t>
    </dgm:pt>
    <dgm:pt modelId="{56AC04AD-C0A9-4DBA-92CD-BD64375BBA79}" type="parTrans" cxnId="{0BF5746C-1DA3-4867-9E2E-4F3EBF3529A5}">
      <dgm:prSet/>
      <dgm:spPr/>
      <dgm:t>
        <a:bodyPr/>
        <a:lstStyle/>
        <a:p>
          <a:endParaRPr lang="en-US"/>
        </a:p>
      </dgm:t>
    </dgm:pt>
    <dgm:pt modelId="{8DFDC9BC-6DD8-411A-95A9-2EE3FD3798A0}" type="sibTrans" cxnId="{0BF5746C-1DA3-4867-9E2E-4F3EBF3529A5}">
      <dgm:prSet/>
      <dgm:spPr/>
      <dgm:t>
        <a:bodyPr/>
        <a:lstStyle/>
        <a:p>
          <a:endParaRPr lang="en-US"/>
        </a:p>
      </dgm:t>
    </dgm:pt>
    <dgm:pt modelId="{E8940752-0B70-42F8-939B-B25ED0B47228}">
      <dgm:prSet/>
      <dgm:spPr/>
      <dgm:t>
        <a:bodyPr/>
        <a:lstStyle/>
        <a:p>
          <a:r>
            <a:rPr lang="en-US" i="0"/>
            <a:t>Ticket cancellation</a:t>
          </a:r>
          <a:endParaRPr lang="en-US"/>
        </a:p>
      </dgm:t>
    </dgm:pt>
    <dgm:pt modelId="{17C0FB44-3C74-42DA-A4B3-DCA9C11C8E80}" type="parTrans" cxnId="{47BA8A63-64ED-4435-BFCD-A8F744F3236A}">
      <dgm:prSet/>
      <dgm:spPr/>
      <dgm:t>
        <a:bodyPr/>
        <a:lstStyle/>
        <a:p>
          <a:endParaRPr lang="en-US"/>
        </a:p>
      </dgm:t>
    </dgm:pt>
    <dgm:pt modelId="{199E7DAF-2E0D-4E54-9BE0-76545EFDFB10}" type="sibTrans" cxnId="{47BA8A63-64ED-4435-BFCD-A8F744F3236A}">
      <dgm:prSet/>
      <dgm:spPr/>
      <dgm:t>
        <a:bodyPr/>
        <a:lstStyle/>
        <a:p>
          <a:endParaRPr lang="en-US"/>
        </a:p>
      </dgm:t>
    </dgm:pt>
    <dgm:pt modelId="{8EB0C455-6192-44CD-9D0F-D887D8CD3B2E}">
      <dgm:prSet/>
      <dgm:spPr/>
      <dgm:t>
        <a:bodyPr/>
        <a:lstStyle/>
        <a:p>
          <a:r>
            <a:rPr lang="en-IN" i="0"/>
            <a:t>User Profile</a:t>
          </a:r>
          <a:endParaRPr lang="en-US"/>
        </a:p>
      </dgm:t>
    </dgm:pt>
    <dgm:pt modelId="{3204D525-99D8-4037-B04C-8667F2A3D4F2}" type="parTrans" cxnId="{5EB24D7A-382E-46B2-A479-386587282B78}">
      <dgm:prSet/>
      <dgm:spPr/>
      <dgm:t>
        <a:bodyPr/>
        <a:lstStyle/>
        <a:p>
          <a:endParaRPr lang="en-US"/>
        </a:p>
      </dgm:t>
    </dgm:pt>
    <dgm:pt modelId="{DC0C0F5C-352B-4E5F-832F-6E007C8AFE56}" type="sibTrans" cxnId="{5EB24D7A-382E-46B2-A479-386587282B78}">
      <dgm:prSet/>
      <dgm:spPr/>
      <dgm:t>
        <a:bodyPr/>
        <a:lstStyle/>
        <a:p>
          <a:endParaRPr lang="en-US"/>
        </a:p>
      </dgm:t>
    </dgm:pt>
    <dgm:pt modelId="{49611DF8-C347-45A3-883C-58633BD8548A}" type="pres">
      <dgm:prSet presAssocID="{847D8336-5B9F-4B97-B7AD-7BE96096068F}" presName="diagram" presStyleCnt="0">
        <dgm:presLayoutVars>
          <dgm:dir/>
          <dgm:resizeHandles val="exact"/>
        </dgm:presLayoutVars>
      </dgm:prSet>
      <dgm:spPr/>
    </dgm:pt>
    <dgm:pt modelId="{FA3149E3-C098-4F28-8C7B-4EE4049441BF}" type="pres">
      <dgm:prSet presAssocID="{67A0AF7B-35A7-421B-A81A-A2E34EB123A3}" presName="node" presStyleLbl="node1" presStyleIdx="0" presStyleCnt="6">
        <dgm:presLayoutVars>
          <dgm:bulletEnabled val="1"/>
        </dgm:presLayoutVars>
      </dgm:prSet>
      <dgm:spPr/>
    </dgm:pt>
    <dgm:pt modelId="{FFD5D40C-BAF2-4C1E-92D8-1ED8025907F4}" type="pres">
      <dgm:prSet presAssocID="{C329B5E4-209A-4D78-B835-5B49527AD52C}" presName="sibTrans" presStyleCnt="0"/>
      <dgm:spPr/>
    </dgm:pt>
    <dgm:pt modelId="{84AD9715-E240-4FB3-B835-D3428A1D7907}" type="pres">
      <dgm:prSet presAssocID="{CF081F9F-CC76-4A81-A0CC-0FD4EEC19072}" presName="node" presStyleLbl="node1" presStyleIdx="1" presStyleCnt="6">
        <dgm:presLayoutVars>
          <dgm:bulletEnabled val="1"/>
        </dgm:presLayoutVars>
      </dgm:prSet>
      <dgm:spPr/>
    </dgm:pt>
    <dgm:pt modelId="{16B96F09-7BD1-4A75-86C6-0D1EE2C4C520}" type="pres">
      <dgm:prSet presAssocID="{D86E3053-5F52-4504-A002-4DB4F3F34156}" presName="sibTrans" presStyleCnt="0"/>
      <dgm:spPr/>
    </dgm:pt>
    <dgm:pt modelId="{21CD4B56-39D5-42CC-9E07-A0E0FB1084AF}" type="pres">
      <dgm:prSet presAssocID="{72DCF780-1A26-4764-84A2-8354FE1B3C6C}" presName="node" presStyleLbl="node1" presStyleIdx="2" presStyleCnt="6">
        <dgm:presLayoutVars>
          <dgm:bulletEnabled val="1"/>
        </dgm:presLayoutVars>
      </dgm:prSet>
      <dgm:spPr/>
    </dgm:pt>
    <dgm:pt modelId="{91D0C0FA-F01C-4947-8091-DEC39BB2504C}" type="pres">
      <dgm:prSet presAssocID="{02F76E8F-199B-4577-A6CE-3913A5F7CE2B}" presName="sibTrans" presStyleCnt="0"/>
      <dgm:spPr/>
    </dgm:pt>
    <dgm:pt modelId="{8A066C4F-19D8-4A75-9004-FE34F5CC9047}" type="pres">
      <dgm:prSet presAssocID="{57C0AD61-6F5B-4A3B-BBF0-A6CD7985DA88}" presName="node" presStyleLbl="node1" presStyleIdx="3" presStyleCnt="6">
        <dgm:presLayoutVars>
          <dgm:bulletEnabled val="1"/>
        </dgm:presLayoutVars>
      </dgm:prSet>
      <dgm:spPr/>
    </dgm:pt>
    <dgm:pt modelId="{B9DCE691-6780-4E03-892F-1B0BF09B2B89}" type="pres">
      <dgm:prSet presAssocID="{8DFDC9BC-6DD8-411A-95A9-2EE3FD3798A0}" presName="sibTrans" presStyleCnt="0"/>
      <dgm:spPr/>
    </dgm:pt>
    <dgm:pt modelId="{2EF9768F-70D8-478A-A799-542AA681E544}" type="pres">
      <dgm:prSet presAssocID="{E8940752-0B70-42F8-939B-B25ED0B47228}" presName="node" presStyleLbl="node1" presStyleIdx="4" presStyleCnt="6">
        <dgm:presLayoutVars>
          <dgm:bulletEnabled val="1"/>
        </dgm:presLayoutVars>
      </dgm:prSet>
      <dgm:spPr/>
    </dgm:pt>
    <dgm:pt modelId="{152F5352-C417-40FA-B042-8A065A943A47}" type="pres">
      <dgm:prSet presAssocID="{199E7DAF-2E0D-4E54-9BE0-76545EFDFB10}" presName="sibTrans" presStyleCnt="0"/>
      <dgm:spPr/>
    </dgm:pt>
    <dgm:pt modelId="{4AD9AD39-610C-4744-9BEC-28536BC6395B}" type="pres">
      <dgm:prSet presAssocID="{8EB0C455-6192-44CD-9D0F-D887D8CD3B2E}" presName="node" presStyleLbl="node1" presStyleIdx="5" presStyleCnt="6">
        <dgm:presLayoutVars>
          <dgm:bulletEnabled val="1"/>
        </dgm:presLayoutVars>
      </dgm:prSet>
      <dgm:spPr/>
    </dgm:pt>
  </dgm:ptLst>
  <dgm:cxnLst>
    <dgm:cxn modelId="{BF7D2026-4FDC-42FB-B794-915D9F3BCAD6}" srcId="{847D8336-5B9F-4B97-B7AD-7BE96096068F}" destId="{CF081F9F-CC76-4A81-A0CC-0FD4EEC19072}" srcOrd="1" destOrd="0" parTransId="{FA500F3C-4F9E-4EC1-8A3B-3E2A8108D590}" sibTransId="{D86E3053-5F52-4504-A002-4DB4F3F34156}"/>
    <dgm:cxn modelId="{47BA8A63-64ED-4435-BFCD-A8F744F3236A}" srcId="{847D8336-5B9F-4B97-B7AD-7BE96096068F}" destId="{E8940752-0B70-42F8-939B-B25ED0B47228}" srcOrd="4" destOrd="0" parTransId="{17C0FB44-3C74-42DA-A4B3-DCA9C11C8E80}" sibTransId="{199E7DAF-2E0D-4E54-9BE0-76545EFDFB10}"/>
    <dgm:cxn modelId="{63C1CD6A-C48D-4059-A4FD-7F74903C905B}" srcId="{847D8336-5B9F-4B97-B7AD-7BE96096068F}" destId="{67A0AF7B-35A7-421B-A81A-A2E34EB123A3}" srcOrd="0" destOrd="0" parTransId="{E89026A0-9792-441C-ABFA-5D997236225D}" sibTransId="{C329B5E4-209A-4D78-B835-5B49527AD52C}"/>
    <dgm:cxn modelId="{0BF5746C-1DA3-4867-9E2E-4F3EBF3529A5}" srcId="{847D8336-5B9F-4B97-B7AD-7BE96096068F}" destId="{57C0AD61-6F5B-4A3B-BBF0-A6CD7985DA88}" srcOrd="3" destOrd="0" parTransId="{56AC04AD-C0A9-4DBA-92CD-BD64375BBA79}" sibTransId="{8DFDC9BC-6DD8-411A-95A9-2EE3FD3798A0}"/>
    <dgm:cxn modelId="{5EB24D7A-382E-46B2-A479-386587282B78}" srcId="{847D8336-5B9F-4B97-B7AD-7BE96096068F}" destId="{8EB0C455-6192-44CD-9D0F-D887D8CD3B2E}" srcOrd="5" destOrd="0" parTransId="{3204D525-99D8-4037-B04C-8667F2A3D4F2}" sibTransId="{DC0C0F5C-352B-4E5F-832F-6E007C8AFE56}"/>
    <dgm:cxn modelId="{EA598787-0A33-4493-97A0-36A73E472C03}" type="presOf" srcId="{72DCF780-1A26-4764-84A2-8354FE1B3C6C}" destId="{21CD4B56-39D5-42CC-9E07-A0E0FB1084AF}" srcOrd="0" destOrd="0" presId="urn:microsoft.com/office/officeart/2005/8/layout/default"/>
    <dgm:cxn modelId="{A9902795-B887-4906-B47B-A17ABC9D6344}" type="presOf" srcId="{8EB0C455-6192-44CD-9D0F-D887D8CD3B2E}" destId="{4AD9AD39-610C-4744-9BEC-28536BC6395B}" srcOrd="0" destOrd="0" presId="urn:microsoft.com/office/officeart/2005/8/layout/default"/>
    <dgm:cxn modelId="{1BA757A1-91D9-485C-86E6-7CD5553020DE}" type="presOf" srcId="{67A0AF7B-35A7-421B-A81A-A2E34EB123A3}" destId="{FA3149E3-C098-4F28-8C7B-4EE4049441BF}" srcOrd="0" destOrd="0" presId="urn:microsoft.com/office/officeart/2005/8/layout/default"/>
    <dgm:cxn modelId="{0639BCDF-63E1-4B1F-A55E-DFA41E91E234}" srcId="{847D8336-5B9F-4B97-B7AD-7BE96096068F}" destId="{72DCF780-1A26-4764-84A2-8354FE1B3C6C}" srcOrd="2" destOrd="0" parTransId="{90B9FCBD-0021-47C1-8482-E4F71E289C15}" sibTransId="{02F76E8F-199B-4577-A6CE-3913A5F7CE2B}"/>
    <dgm:cxn modelId="{4FA444E2-FAA0-409F-8D71-4089E60171E8}" type="presOf" srcId="{E8940752-0B70-42F8-939B-B25ED0B47228}" destId="{2EF9768F-70D8-478A-A799-542AA681E544}" srcOrd="0" destOrd="0" presId="urn:microsoft.com/office/officeart/2005/8/layout/default"/>
    <dgm:cxn modelId="{F2A866E3-F7E3-422E-8CEE-F54E807EAAE3}" type="presOf" srcId="{847D8336-5B9F-4B97-B7AD-7BE96096068F}" destId="{49611DF8-C347-45A3-883C-58633BD8548A}" srcOrd="0" destOrd="0" presId="urn:microsoft.com/office/officeart/2005/8/layout/default"/>
    <dgm:cxn modelId="{1B1220E4-37BC-4A4E-BB25-329AB49E8FBB}" type="presOf" srcId="{CF081F9F-CC76-4A81-A0CC-0FD4EEC19072}" destId="{84AD9715-E240-4FB3-B835-D3428A1D7907}" srcOrd="0" destOrd="0" presId="urn:microsoft.com/office/officeart/2005/8/layout/default"/>
    <dgm:cxn modelId="{A3687DFB-1B2A-4B74-9FF8-F81957FFD6C2}" type="presOf" srcId="{57C0AD61-6F5B-4A3B-BBF0-A6CD7985DA88}" destId="{8A066C4F-19D8-4A75-9004-FE34F5CC9047}" srcOrd="0" destOrd="0" presId="urn:microsoft.com/office/officeart/2005/8/layout/default"/>
    <dgm:cxn modelId="{2F9A6FA8-297A-45A7-BB28-0A8E9FD7F39B}" type="presParOf" srcId="{49611DF8-C347-45A3-883C-58633BD8548A}" destId="{FA3149E3-C098-4F28-8C7B-4EE4049441BF}" srcOrd="0" destOrd="0" presId="urn:microsoft.com/office/officeart/2005/8/layout/default"/>
    <dgm:cxn modelId="{06A02218-1B76-457E-B84B-F062FF8BC1BB}" type="presParOf" srcId="{49611DF8-C347-45A3-883C-58633BD8548A}" destId="{FFD5D40C-BAF2-4C1E-92D8-1ED8025907F4}" srcOrd="1" destOrd="0" presId="urn:microsoft.com/office/officeart/2005/8/layout/default"/>
    <dgm:cxn modelId="{F1D43D9D-67BE-4D83-AF8A-7E2AE0CBDF37}" type="presParOf" srcId="{49611DF8-C347-45A3-883C-58633BD8548A}" destId="{84AD9715-E240-4FB3-B835-D3428A1D7907}" srcOrd="2" destOrd="0" presId="urn:microsoft.com/office/officeart/2005/8/layout/default"/>
    <dgm:cxn modelId="{EB6B220F-61F3-4146-B003-28FB80AC9834}" type="presParOf" srcId="{49611DF8-C347-45A3-883C-58633BD8548A}" destId="{16B96F09-7BD1-4A75-86C6-0D1EE2C4C520}" srcOrd="3" destOrd="0" presId="urn:microsoft.com/office/officeart/2005/8/layout/default"/>
    <dgm:cxn modelId="{93CA6DFC-BBEB-4947-8D6F-8B8F5B61FB99}" type="presParOf" srcId="{49611DF8-C347-45A3-883C-58633BD8548A}" destId="{21CD4B56-39D5-42CC-9E07-A0E0FB1084AF}" srcOrd="4" destOrd="0" presId="urn:microsoft.com/office/officeart/2005/8/layout/default"/>
    <dgm:cxn modelId="{B12B49E3-DB2D-4AB0-B52C-8CA7D1822C86}" type="presParOf" srcId="{49611DF8-C347-45A3-883C-58633BD8548A}" destId="{91D0C0FA-F01C-4947-8091-DEC39BB2504C}" srcOrd="5" destOrd="0" presId="urn:microsoft.com/office/officeart/2005/8/layout/default"/>
    <dgm:cxn modelId="{075BBC8D-E14A-4D5A-A8FD-119F5F3199BC}" type="presParOf" srcId="{49611DF8-C347-45A3-883C-58633BD8548A}" destId="{8A066C4F-19D8-4A75-9004-FE34F5CC9047}" srcOrd="6" destOrd="0" presId="urn:microsoft.com/office/officeart/2005/8/layout/default"/>
    <dgm:cxn modelId="{921EF25C-756B-45F3-B57B-B1D63DFCC52B}" type="presParOf" srcId="{49611DF8-C347-45A3-883C-58633BD8548A}" destId="{B9DCE691-6780-4E03-892F-1B0BF09B2B89}" srcOrd="7" destOrd="0" presId="urn:microsoft.com/office/officeart/2005/8/layout/default"/>
    <dgm:cxn modelId="{5C2422B6-BD18-438E-8304-758589683C9C}" type="presParOf" srcId="{49611DF8-C347-45A3-883C-58633BD8548A}" destId="{2EF9768F-70D8-478A-A799-542AA681E544}" srcOrd="8" destOrd="0" presId="urn:microsoft.com/office/officeart/2005/8/layout/default"/>
    <dgm:cxn modelId="{6E2EA4C8-A0B6-43A7-B8C6-1579BF9C4A18}" type="presParOf" srcId="{49611DF8-C347-45A3-883C-58633BD8548A}" destId="{152F5352-C417-40FA-B042-8A065A943A47}" srcOrd="9" destOrd="0" presId="urn:microsoft.com/office/officeart/2005/8/layout/default"/>
    <dgm:cxn modelId="{823CF4CB-F366-4DE1-9C9D-10A134D52C31}" type="presParOf" srcId="{49611DF8-C347-45A3-883C-58633BD8548A}" destId="{4AD9AD39-610C-4744-9BEC-28536BC6395B}"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149E3-C098-4F28-8C7B-4EE4049441BF}">
      <dsp:nvSpPr>
        <dsp:cNvPr id="0" name=""/>
        <dsp:cNvSpPr/>
      </dsp:nvSpPr>
      <dsp:spPr>
        <a:xfrm>
          <a:off x="362863" y="1193"/>
          <a:ext cx="2457411" cy="147444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dirty="0"/>
            <a:t>User registration and login</a:t>
          </a:r>
          <a:endParaRPr lang="en-US" sz="2900" kern="1200" dirty="0"/>
        </a:p>
      </dsp:txBody>
      <dsp:txXfrm>
        <a:off x="362863" y="1193"/>
        <a:ext cx="2457411" cy="1474446"/>
      </dsp:txXfrm>
    </dsp:sp>
    <dsp:sp modelId="{84AD9715-E240-4FB3-B835-D3428A1D7907}">
      <dsp:nvSpPr>
        <dsp:cNvPr id="0" name=""/>
        <dsp:cNvSpPr/>
      </dsp:nvSpPr>
      <dsp:spPr>
        <a:xfrm>
          <a:off x="3066016" y="1193"/>
          <a:ext cx="2457411" cy="1474446"/>
        </a:xfrm>
        <a:prstGeom prst="rect">
          <a:avLst/>
        </a:prstGeom>
        <a:solidFill>
          <a:schemeClr val="accent5">
            <a:hueOff val="-400987"/>
            <a:satOff val="220"/>
            <a:lumOff val="10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Bus Management</a:t>
          </a:r>
          <a:endParaRPr lang="en-US" sz="2900" kern="1200"/>
        </a:p>
      </dsp:txBody>
      <dsp:txXfrm>
        <a:off x="3066016" y="1193"/>
        <a:ext cx="2457411" cy="1474446"/>
      </dsp:txXfrm>
    </dsp:sp>
    <dsp:sp modelId="{21CD4B56-39D5-42CC-9E07-A0E0FB1084AF}">
      <dsp:nvSpPr>
        <dsp:cNvPr id="0" name=""/>
        <dsp:cNvSpPr/>
      </dsp:nvSpPr>
      <dsp:spPr>
        <a:xfrm>
          <a:off x="362863" y="1721382"/>
          <a:ext cx="2457411" cy="1474446"/>
        </a:xfrm>
        <a:prstGeom prst="rect">
          <a:avLst/>
        </a:prstGeom>
        <a:solidFill>
          <a:schemeClr val="accent5">
            <a:hueOff val="-801975"/>
            <a:satOff val="441"/>
            <a:lumOff val="2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Booking Management:</a:t>
          </a:r>
          <a:endParaRPr lang="en-US" sz="2900" kern="1200"/>
        </a:p>
      </dsp:txBody>
      <dsp:txXfrm>
        <a:off x="362863" y="1721382"/>
        <a:ext cx="2457411" cy="1474446"/>
      </dsp:txXfrm>
    </dsp:sp>
    <dsp:sp modelId="{8A066C4F-19D8-4A75-9004-FE34F5CC9047}">
      <dsp:nvSpPr>
        <dsp:cNvPr id="0" name=""/>
        <dsp:cNvSpPr/>
      </dsp:nvSpPr>
      <dsp:spPr>
        <a:xfrm>
          <a:off x="3066016" y="1721382"/>
          <a:ext cx="2457411" cy="1474446"/>
        </a:xfrm>
        <a:prstGeom prst="rect">
          <a:avLst/>
        </a:prstGeom>
        <a:solidFill>
          <a:schemeClr val="accent5">
            <a:hueOff val="-1202962"/>
            <a:satOff val="661"/>
            <a:lumOff val="3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Online payment </a:t>
          </a:r>
          <a:endParaRPr lang="en-US" sz="2900" kern="1200"/>
        </a:p>
      </dsp:txBody>
      <dsp:txXfrm>
        <a:off x="3066016" y="1721382"/>
        <a:ext cx="2457411" cy="1474446"/>
      </dsp:txXfrm>
    </dsp:sp>
    <dsp:sp modelId="{2EF9768F-70D8-478A-A799-542AA681E544}">
      <dsp:nvSpPr>
        <dsp:cNvPr id="0" name=""/>
        <dsp:cNvSpPr/>
      </dsp:nvSpPr>
      <dsp:spPr>
        <a:xfrm>
          <a:off x="362863" y="3441570"/>
          <a:ext cx="2457411" cy="1474446"/>
        </a:xfrm>
        <a:prstGeom prst="rect">
          <a:avLst/>
        </a:prstGeom>
        <a:solidFill>
          <a:schemeClr val="accent5">
            <a:hueOff val="-1603950"/>
            <a:satOff val="882"/>
            <a:lumOff val="4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Ticket cancellation</a:t>
          </a:r>
          <a:endParaRPr lang="en-US" sz="2900" kern="1200"/>
        </a:p>
      </dsp:txBody>
      <dsp:txXfrm>
        <a:off x="362863" y="3441570"/>
        <a:ext cx="2457411" cy="1474446"/>
      </dsp:txXfrm>
    </dsp:sp>
    <dsp:sp modelId="{4AD9AD39-610C-4744-9BEC-28536BC6395B}">
      <dsp:nvSpPr>
        <dsp:cNvPr id="0" name=""/>
        <dsp:cNvSpPr/>
      </dsp:nvSpPr>
      <dsp:spPr>
        <a:xfrm>
          <a:off x="3066016" y="3441570"/>
          <a:ext cx="2457411" cy="1474446"/>
        </a:xfrm>
        <a:prstGeom prst="rec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i="0" kern="1200"/>
            <a:t>User Profile</a:t>
          </a:r>
          <a:endParaRPr lang="en-US" sz="2900" kern="1200"/>
        </a:p>
      </dsp:txBody>
      <dsp:txXfrm>
        <a:off x="3066016" y="3441570"/>
        <a:ext cx="2457411" cy="14744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com/playlist?list=PL1JrLEBAapUU-TG7gb8L10GChSFWxCyMP" TargetMode="External"/><Relationship Id="rId2" Type="http://schemas.openxmlformats.org/officeDocument/2006/relationships/hyperlink" Target="https://youtu.be/rHux0gMZ3Eg" TargetMode="External"/><Relationship Id="rId1" Type="http://schemas.openxmlformats.org/officeDocument/2006/relationships/slideLayout" Target="../slideLayouts/slideLayout2.xml"/><Relationship Id="rId5" Type="http://schemas.openxmlformats.org/officeDocument/2006/relationships/hyperlink" Target="https://docs.djangoproject.com/en/4.1/intro/tutorial01/" TargetMode="External"/><Relationship Id="rId4" Type="http://schemas.openxmlformats.org/officeDocument/2006/relationships/hyperlink" Target="https://youtube.com/playlist?list=PL-51WBLyFTg2vW-_6XBoUpE7vpmoR3zt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6F6-3C22-C3F6-D273-6E6DF56E5D61}"/>
              </a:ext>
            </a:extLst>
          </p:cNvPr>
          <p:cNvSpPr>
            <a:spLocks noGrp="1"/>
          </p:cNvSpPr>
          <p:nvPr>
            <p:ph type="ctrTitle"/>
          </p:nvPr>
        </p:nvSpPr>
        <p:spPr>
          <a:xfrm>
            <a:off x="3962399" y="589935"/>
            <a:ext cx="7197726" cy="2399071"/>
          </a:xfrm>
        </p:spPr>
        <p:txBody>
          <a:bodyPr/>
          <a:lstStyle/>
          <a:p>
            <a:r>
              <a:rPr lang="en-IN" b="1" dirty="0">
                <a:latin typeface="Algerian" panose="04020705040A02060702" pitchFamily="82" charset="0"/>
              </a:rPr>
              <a:t>BUS BOOKING SYSTEM</a:t>
            </a:r>
            <a:r>
              <a:rPr lang="en-IN" dirty="0">
                <a:latin typeface="Algerian" panose="04020705040A02060702" pitchFamily="82" charset="0"/>
              </a:rPr>
              <a:t> </a:t>
            </a:r>
          </a:p>
        </p:txBody>
      </p:sp>
      <p:sp>
        <p:nvSpPr>
          <p:cNvPr id="3" name="Subtitle 2">
            <a:extLst>
              <a:ext uri="{FF2B5EF4-FFF2-40B4-BE49-F238E27FC236}">
                <a16:creationId xmlns:a16="http://schemas.microsoft.com/office/drawing/2014/main" id="{03E19DA2-A120-D0A7-74B1-009B7AEB6960}"/>
              </a:ext>
            </a:extLst>
          </p:cNvPr>
          <p:cNvSpPr>
            <a:spLocks noGrp="1"/>
          </p:cNvSpPr>
          <p:nvPr>
            <p:ph type="subTitle" idx="1"/>
          </p:nvPr>
        </p:nvSpPr>
        <p:spPr>
          <a:xfrm>
            <a:off x="2566219" y="3795253"/>
            <a:ext cx="8858865" cy="1170037"/>
          </a:xfrm>
        </p:spPr>
        <p:txBody>
          <a:bodyPr>
            <a:normAutofit lnSpcReduction="10000"/>
          </a:bodyPr>
          <a:lstStyle/>
          <a:p>
            <a:r>
              <a:rPr lang="en-IN" sz="2400" b="1" dirty="0"/>
              <a:t>PRESENTED BY</a:t>
            </a:r>
          </a:p>
          <a:p>
            <a:r>
              <a:rPr lang="en-IN" b="1" dirty="0">
                <a:solidFill>
                  <a:srgbClr val="FFFF00"/>
                </a:solidFill>
                <a:latin typeface="Times New Roman" panose="02020603050405020304" pitchFamily="18" charset="0"/>
                <a:cs typeface="Times New Roman" panose="02020603050405020304" pitchFamily="18" charset="0"/>
              </a:rPr>
              <a:t>Lido Charles </a:t>
            </a:r>
          </a:p>
          <a:p>
            <a:r>
              <a:rPr lang="en-IN" b="1" dirty="0">
                <a:solidFill>
                  <a:srgbClr val="FFFF00"/>
                </a:solidFill>
                <a:latin typeface="Times New Roman" panose="02020603050405020304" pitchFamily="18" charset="0"/>
                <a:cs typeface="Times New Roman" panose="02020603050405020304" pitchFamily="18" charset="0"/>
              </a:rPr>
              <a:t>22pmc136</a:t>
            </a:r>
          </a:p>
        </p:txBody>
      </p:sp>
    </p:spTree>
    <p:extLst>
      <p:ext uri="{BB962C8B-B14F-4D97-AF65-F5344CB8AC3E}">
        <p14:creationId xmlns:p14="http://schemas.microsoft.com/office/powerpoint/2010/main" val="101511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AD32-1655-9250-F1EF-0BC2ED3B8112}"/>
              </a:ext>
            </a:extLst>
          </p:cNvPr>
          <p:cNvSpPr>
            <a:spLocks noGrp="1"/>
          </p:cNvSpPr>
          <p:nvPr>
            <p:ph type="title"/>
          </p:nvPr>
        </p:nvSpPr>
        <p:spPr>
          <a:xfrm>
            <a:off x="7216877" y="298978"/>
            <a:ext cx="3600349" cy="1456267"/>
          </a:xfrm>
        </p:spPr>
        <p:txBody>
          <a:bodyPr>
            <a:normAutofit/>
          </a:bodyPr>
          <a:lstStyle/>
          <a:p>
            <a:r>
              <a:rPr lang="en-IN" dirty="0"/>
              <a:t> </a:t>
            </a:r>
          </a:p>
        </p:txBody>
      </p:sp>
      <p:sp>
        <p:nvSpPr>
          <p:cNvPr id="11" name="Content Placeholder 10">
            <a:extLst>
              <a:ext uri="{FF2B5EF4-FFF2-40B4-BE49-F238E27FC236}">
                <a16:creationId xmlns:a16="http://schemas.microsoft.com/office/drawing/2014/main" id="{5B92A750-F2C5-DB29-28DA-FC4269FD14E1}"/>
              </a:ext>
            </a:extLst>
          </p:cNvPr>
          <p:cNvSpPr>
            <a:spLocks noGrp="1"/>
          </p:cNvSpPr>
          <p:nvPr>
            <p:ph idx="4294967295"/>
          </p:nvPr>
        </p:nvSpPr>
        <p:spPr>
          <a:xfrm>
            <a:off x="7118555" y="5229225"/>
            <a:ext cx="5073445" cy="601663"/>
          </a:xfrm>
        </p:spPr>
        <p:txBody>
          <a:bodyPr>
            <a:normAutofit fontScale="25000" lnSpcReduction="20000"/>
          </a:bodyPr>
          <a:lstStyle/>
          <a:p>
            <a:endParaRPr lang="en-US"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sz="6400" dirty="0">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6400" dirty="0">
                <a:solidFill>
                  <a:srgbClr val="FFFF00"/>
                </a:solidFill>
                <a:effectLst/>
                <a:latin typeface="Algerian" panose="04020705040A02060702" pitchFamily="82" charset="0"/>
                <a:ea typeface="Calibri" panose="020F0502020204030204" pitchFamily="34" charset="0"/>
                <a:cs typeface="Times New Roman Bold" panose="02020803070505020304" pitchFamily="18" charset="0"/>
              </a:rPr>
              <a:t>LIST OF BUS</a:t>
            </a:r>
          </a:p>
          <a:p>
            <a:pPr marL="0" indent="0" algn="just">
              <a:buNone/>
            </a:pPr>
            <a:r>
              <a:rPr lang="en-US" sz="64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provides a comprehensive list of available buses that match the search criteria entered by the user. Users can view the bus details such as bus name, fare, available seats, and travel time.</a:t>
            </a:r>
            <a:endParaRPr lang="en-IN"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picture containing text, screenshot, indoor, display&#10;&#10;Description automatically generated">
            <a:extLst>
              <a:ext uri="{FF2B5EF4-FFF2-40B4-BE49-F238E27FC236}">
                <a16:creationId xmlns:a16="http://schemas.microsoft.com/office/drawing/2014/main" id="{9D77B32C-3401-6BAB-0247-E8C4F75DCE50}"/>
              </a:ext>
            </a:extLst>
          </p:cNvPr>
          <p:cNvPicPr>
            <a:picLocks noChangeAspect="1"/>
          </p:cNvPicPr>
          <p:nvPr/>
        </p:nvPicPr>
        <p:blipFill>
          <a:blip r:embed="rId3"/>
          <a:stretch>
            <a:fillRect/>
          </a:stretch>
        </p:blipFill>
        <p:spPr>
          <a:xfrm>
            <a:off x="1028412" y="49366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6F47F7E-E51F-543D-9C6A-C896D052BF5E}"/>
              </a:ext>
            </a:extLst>
          </p:cNvPr>
          <p:cNvPicPr>
            <a:picLocks noChangeAspect="1"/>
          </p:cNvPicPr>
          <p:nvPr/>
        </p:nvPicPr>
        <p:blipFill>
          <a:blip r:embed="rId4"/>
          <a:stretch>
            <a:fillRect/>
          </a:stretch>
        </p:blipFill>
        <p:spPr>
          <a:xfrm>
            <a:off x="6872649" y="2082788"/>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4E911887-CAAC-A499-EF20-3BE2712A53DC}"/>
              </a:ext>
            </a:extLst>
          </p:cNvPr>
          <p:cNvSpPr txBox="1"/>
          <p:nvPr/>
        </p:nvSpPr>
        <p:spPr>
          <a:xfrm>
            <a:off x="914400" y="3495084"/>
            <a:ext cx="4704080" cy="1477328"/>
          </a:xfrm>
          <a:prstGeom prst="rect">
            <a:avLst/>
          </a:prstGeom>
          <a:noFill/>
        </p:spPr>
        <p:txBody>
          <a:bodyPr wrap="square">
            <a:spAutoFit/>
          </a:bodyPr>
          <a:lstStyle/>
          <a:p>
            <a:r>
              <a:rPr lang="en-US" sz="1800" b="1" dirty="0">
                <a:solidFill>
                  <a:srgbClr val="FFFF00"/>
                </a:solidFill>
                <a:effectLst/>
                <a:latin typeface="Algerian" panose="04020705040A02060702" pitchFamily="82" charset="0"/>
                <a:ea typeface="Calibri" panose="020F0502020204030204" pitchFamily="34" charset="0"/>
              </a:rPr>
              <a:t>SEARCH BUS</a:t>
            </a:r>
            <a:br>
              <a:rPr lang="en-US" sz="1800" b="1" dirty="0">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search for buses based on various criteria such as departure location, destination and travel date</a:t>
            </a:r>
            <a:endParaRPr lang="en-IN" b="1" dirty="0"/>
          </a:p>
        </p:txBody>
      </p:sp>
    </p:spTree>
    <p:extLst>
      <p:ext uri="{BB962C8B-B14F-4D97-AF65-F5344CB8AC3E}">
        <p14:creationId xmlns:p14="http://schemas.microsoft.com/office/powerpoint/2010/main" val="211980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EDDD-A736-D743-C179-C75F70683FDF}"/>
              </a:ext>
            </a:extLst>
          </p:cNvPr>
          <p:cNvSpPr>
            <a:spLocks noGrp="1"/>
          </p:cNvSpPr>
          <p:nvPr>
            <p:ph type="title"/>
          </p:nvPr>
        </p:nvSpPr>
        <p:spPr>
          <a:xfrm>
            <a:off x="7905135" y="5503308"/>
            <a:ext cx="2176175" cy="1194619"/>
          </a:xfrm>
        </p:spPr>
        <p:txBody>
          <a:bodyPr>
            <a:normAutofit/>
          </a:bodyPr>
          <a:lstStyle/>
          <a:p>
            <a:pPr marL="0" indent="0" algn="r">
              <a:buNone/>
            </a:pPr>
            <a:r>
              <a:rPr lang="en-US" sz="2200" cap="all" dirty="0">
                <a:latin typeface="Times New Roman" panose="02020603050405020304" pitchFamily="18" charset="0"/>
                <a:cs typeface="Times New Roman" panose="02020603050405020304" pitchFamily="18" charset="0"/>
              </a:rPr>
              <a:t>  </a:t>
            </a:r>
          </a:p>
        </p:txBody>
      </p:sp>
      <p:sp>
        <p:nvSpPr>
          <p:cNvPr id="11" name="Content Placeholder 10">
            <a:extLst>
              <a:ext uri="{FF2B5EF4-FFF2-40B4-BE49-F238E27FC236}">
                <a16:creationId xmlns:a16="http://schemas.microsoft.com/office/drawing/2014/main" id="{42F9A5D9-B13A-C76A-06EB-A24CDF2020F8}"/>
              </a:ext>
            </a:extLst>
          </p:cNvPr>
          <p:cNvSpPr>
            <a:spLocks noGrp="1"/>
          </p:cNvSpPr>
          <p:nvPr>
            <p:ph idx="1"/>
          </p:nvPr>
        </p:nvSpPr>
        <p:spPr>
          <a:xfrm>
            <a:off x="453593" y="-140547"/>
            <a:ext cx="2742882" cy="1831695"/>
          </a:xfrm>
        </p:spPr>
        <p:txBody>
          <a:bodyPr>
            <a:normAutofit fontScale="85000" lnSpcReduction="10000"/>
          </a:bodyPr>
          <a:lstStyle/>
          <a:p>
            <a:endParaRPr lang="en-US"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1900" b="1" dirty="0">
                <a:solidFill>
                  <a:srgbClr val="FFFF00"/>
                </a:solidFill>
                <a:latin typeface="Algerian" panose="04020705040A02060702" pitchFamily="82" charset="0"/>
                <a:ea typeface="Calibri" panose="020F0502020204030204" pitchFamily="34" charset="0"/>
                <a:cs typeface="Times New Roman Bold" panose="02020803070505020304" pitchFamily="18" charset="0"/>
              </a:rPr>
              <a:t>BOOK SEAT</a:t>
            </a:r>
          </a:p>
          <a:p>
            <a:pPr marL="0" indent="0" algn="just">
              <a:buNone/>
            </a:pPr>
            <a:r>
              <a:rPr lang="en-US" sz="19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allows users to enter passenger details and book the seats on the bus and confirm their booking.</a:t>
            </a:r>
            <a:endParaRPr lang="en-IN"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FBA4AA5-6B2A-04DF-B0B8-73D25D333B22}"/>
              </a:ext>
            </a:extLst>
          </p:cNvPr>
          <p:cNvPicPr>
            <a:picLocks noChangeAspect="1"/>
          </p:cNvPicPr>
          <p:nvPr/>
        </p:nvPicPr>
        <p:blipFill>
          <a:blip r:embed="rId3"/>
          <a:stretch>
            <a:fillRect/>
          </a:stretch>
        </p:blipFill>
        <p:spPr>
          <a:xfrm>
            <a:off x="453593" y="151754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D6AB74D-FEDD-EEC7-7057-46D999673D21}"/>
              </a:ext>
            </a:extLst>
          </p:cNvPr>
          <p:cNvPicPr>
            <a:picLocks noChangeAspect="1"/>
          </p:cNvPicPr>
          <p:nvPr/>
        </p:nvPicPr>
        <p:blipFill>
          <a:blip r:embed="rId4"/>
          <a:stretch>
            <a:fillRect/>
          </a:stretch>
        </p:blipFill>
        <p:spPr>
          <a:xfrm>
            <a:off x="7311805" y="160073"/>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E9ECB97-081F-5257-A8E0-AE557EFF1F94}"/>
              </a:ext>
            </a:extLst>
          </p:cNvPr>
          <p:cNvSpPr txBox="1"/>
          <p:nvPr/>
        </p:nvSpPr>
        <p:spPr>
          <a:xfrm>
            <a:off x="5381491" y="223247"/>
            <a:ext cx="1788948" cy="2308324"/>
          </a:xfrm>
          <a:prstGeom prst="rect">
            <a:avLst/>
          </a:prstGeom>
          <a:noFill/>
        </p:spPr>
        <p:txBody>
          <a:bodyPr wrap="square">
            <a:spAutoFit/>
          </a:bodyPr>
          <a:lstStyle/>
          <a:p>
            <a:r>
              <a:rPr lang="en-US" sz="1800" b="1" dirty="0">
                <a:solidFill>
                  <a:srgbClr val="FFFF00"/>
                </a:solidFill>
                <a:effectLst/>
                <a:latin typeface="Times New Roman Bold" panose="02020803070505020304" pitchFamily="18" charset="0"/>
                <a:ea typeface="Calibri" panose="020F0502020204030204" pitchFamily="34" charset="0"/>
                <a:cs typeface="Times New Roman Bold" panose="02020803070505020304" pitchFamily="18" charset="0"/>
              </a:rPr>
              <a:t>PAYMENT</a:t>
            </a:r>
            <a:br>
              <a:rPr lang="en-US" sz="1800" dirty="0">
                <a:solidFill>
                  <a:srgbClr val="000000"/>
                </a:solidFill>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This feature enables users to make payment </a:t>
            </a:r>
          </a:p>
          <a:p>
            <a:r>
              <a:rPr lang="en-US" sz="1800" b="1" dirty="0">
                <a:effectLst/>
                <a:latin typeface="Times New Roman" panose="02020603050405020304" pitchFamily="18" charset="0"/>
                <a:ea typeface="Calibri" panose="020F0502020204030204" pitchFamily="34" charset="0"/>
              </a:rPr>
              <a:t>for their bookings.</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pic>
        <p:nvPicPr>
          <p:cNvPr id="4" name="Picture 3">
            <a:extLst>
              <a:ext uri="{FF2B5EF4-FFF2-40B4-BE49-F238E27FC236}">
                <a16:creationId xmlns:a16="http://schemas.microsoft.com/office/drawing/2014/main" id="{25C3E4BB-9678-D56A-0E2A-4485DA85E4EC}"/>
              </a:ext>
            </a:extLst>
          </p:cNvPr>
          <p:cNvPicPr>
            <a:picLocks noChangeAspect="1"/>
          </p:cNvPicPr>
          <p:nvPr/>
        </p:nvPicPr>
        <p:blipFill>
          <a:blip r:embed="rId5"/>
          <a:stretch>
            <a:fillRect/>
          </a:stretch>
        </p:blipFill>
        <p:spPr>
          <a:xfrm>
            <a:off x="6952002" y="3676150"/>
            <a:ext cx="4786405" cy="2692353"/>
          </a:xfrm>
          <a:prstGeom prst="rect">
            <a:avLst/>
          </a:prstGeom>
        </p:spPr>
      </p:pic>
      <p:sp>
        <p:nvSpPr>
          <p:cNvPr id="14" name="TextBox 13">
            <a:extLst>
              <a:ext uri="{FF2B5EF4-FFF2-40B4-BE49-F238E27FC236}">
                <a16:creationId xmlns:a16="http://schemas.microsoft.com/office/drawing/2014/main" id="{B78D2E27-124B-C9F6-AB43-CDAD7DF6EBC8}"/>
              </a:ext>
            </a:extLst>
          </p:cNvPr>
          <p:cNvSpPr txBox="1"/>
          <p:nvPr/>
        </p:nvSpPr>
        <p:spPr>
          <a:xfrm>
            <a:off x="2467898" y="5157425"/>
            <a:ext cx="4183184" cy="1200329"/>
          </a:xfrm>
          <a:prstGeom prst="rect">
            <a:avLst/>
          </a:prstGeom>
          <a:noFill/>
        </p:spPr>
        <p:txBody>
          <a:bodyPr wrap="square">
            <a:spAutoFit/>
          </a:bodyPr>
          <a:lstStyle/>
          <a:p>
            <a:r>
              <a:rPr lang="en-US" b="1" dirty="0">
                <a:solidFill>
                  <a:srgbClr val="FFFF00"/>
                </a:solidFill>
                <a:latin typeface="Algerian" panose="04020705040A02060702" pitchFamily="82" charset="0"/>
                <a:cs typeface="Times New Roman" panose="02020603050405020304" pitchFamily="18" charset="0"/>
              </a:rPr>
              <a:t>ADMIN PAGE</a:t>
            </a:r>
          </a:p>
          <a:p>
            <a:r>
              <a:rPr lang="en-US" b="1" dirty="0">
                <a:latin typeface="Times New Roman" panose="02020603050405020304" pitchFamily="18" charset="0"/>
                <a:cs typeface="Times New Roman" panose="02020603050405020304" pitchFamily="18" charset="0"/>
              </a:rPr>
              <a:t>Admin can add bus and bus routes also manage all the activities of bus booking system</a:t>
            </a:r>
          </a:p>
        </p:txBody>
      </p:sp>
    </p:spTree>
    <p:extLst>
      <p:ext uri="{BB962C8B-B14F-4D97-AF65-F5344CB8AC3E}">
        <p14:creationId xmlns:p14="http://schemas.microsoft.com/office/powerpoint/2010/main" val="27831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60CF-2657-8BA6-3E5E-FC34F6B94D13}"/>
              </a:ext>
            </a:extLst>
          </p:cNvPr>
          <p:cNvSpPr>
            <a:spLocks noGrp="1"/>
          </p:cNvSpPr>
          <p:nvPr>
            <p:ph type="title"/>
          </p:nvPr>
        </p:nvSpPr>
        <p:spPr/>
        <p:txBody>
          <a:bodyPr/>
          <a:lstStyle/>
          <a:p>
            <a:r>
              <a:rPr lang="en-IN" sz="3600" b="1" i="1" dirty="0">
                <a:solidFill>
                  <a:schemeClr val="accent5">
                    <a:lumMod val="75000"/>
                  </a:schemeClr>
                </a:solidFill>
                <a:latin typeface="Algerian" panose="04020705040A02060702" pitchFamily="82" charset="0"/>
                <a:cs typeface="Times New Roman" panose="02020603050405020304" pitchFamily="18" charset="0"/>
              </a:rPr>
              <a:t>FUTURE ENHANCEMENT</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9E8F179-B6C9-F5AA-76FF-14DC4951F8BE}"/>
              </a:ext>
            </a:extLst>
          </p:cNvPr>
          <p:cNvSpPr>
            <a:spLocks noGrp="1"/>
          </p:cNvSpPr>
          <p:nvPr>
            <p:ph idx="1"/>
          </p:nvPr>
        </p:nvSpPr>
        <p:spPr>
          <a:xfrm>
            <a:off x="685801" y="1493138"/>
            <a:ext cx="10131425" cy="4475043"/>
          </a:xfrm>
        </p:spPr>
        <p:txBody>
          <a:bodyPr>
            <a:noAutofit/>
          </a:bodyPr>
          <a:lstStyle/>
          <a:p>
            <a:pPr marL="0" indent="0">
              <a:buNone/>
            </a:pP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In the future, bus booking systems can be enhanced in several ways to provide a more efficient and user-friendly experience. Here are some potential future enhancements:</a:t>
            </a:r>
          </a:p>
          <a:p>
            <a:pPr>
              <a:buFont typeface="+mj-lt"/>
              <a:buAutoNum type="arabicPeriod"/>
            </a:pPr>
            <a:r>
              <a:rPr lang="en-US" b="0" i="0" dirty="0">
                <a:effectLst/>
                <a:latin typeface="Times New Roman" panose="02020603050405020304" pitchFamily="18" charset="0"/>
                <a:cs typeface="Times New Roman" panose="02020603050405020304" pitchFamily="18" charset="0"/>
              </a:rPr>
              <a:t>Seamless Integration: Bus booking systems can be integrated with other modes of transportation, such as trains, flights, and taxis, to offer users a comprehensive travel solution. This integration would enable travelers to plan and book their entire journey seamlessly through a single platform.</a:t>
            </a:r>
          </a:p>
          <a:p>
            <a:pPr>
              <a:buFont typeface="+mj-lt"/>
              <a:buAutoNum type="arabicPeriod"/>
            </a:pPr>
            <a:r>
              <a:rPr lang="en-US" b="0" i="0" dirty="0">
                <a:effectLst/>
                <a:latin typeface="Times New Roman" panose="02020603050405020304" pitchFamily="18" charset="0"/>
                <a:cs typeface="Times New Roman" panose="02020603050405020304" pitchFamily="18" charset="0"/>
              </a:rPr>
              <a:t>Real-Time Updates: Implementing real-time updates regarding bus schedules, delays, and cancellations would greatly benefit passengers. Users can receive notifications through mobile apps or email, allowing them to stay informed about any changes in their travel plans.</a:t>
            </a:r>
          </a:p>
          <a:p>
            <a:pPr>
              <a:buFont typeface="+mj-lt"/>
              <a:buAutoNum type="arabicPeriod"/>
            </a:pPr>
            <a:r>
              <a:rPr lang="en-US" b="0" i="0" dirty="0">
                <a:effectLst/>
                <a:latin typeface="Times New Roman" panose="02020603050405020304" pitchFamily="18" charset="0"/>
                <a:cs typeface="Times New Roman" panose="02020603050405020304" pitchFamily="18" charset="0"/>
              </a:rPr>
              <a:t>Advanced Seat Selection: Future bus booking systems could provide more advanced seat selection options. Passengers may be able to view a detailed bus layout, indicating the availability of specific seats, their features (e.g., extra legroom, charging ports), and even offer virtual tours of the bus interior.</a:t>
            </a:r>
          </a:p>
          <a:p>
            <a:pPr>
              <a:buFont typeface="+mj-lt"/>
              <a:buAutoNum type="arabicPeriod"/>
            </a:pPr>
            <a:r>
              <a:rPr lang="en-US" b="0" i="0" dirty="0">
                <a:effectLst/>
                <a:latin typeface="Times New Roman" panose="02020603050405020304" pitchFamily="18" charset="0"/>
                <a:cs typeface="Times New Roman" panose="02020603050405020304" pitchFamily="18" charset="0"/>
              </a:rPr>
              <a:t> Enhanced Payment Options: Future systems can offer a wider range of payment options, including digital wallets, cryptocurrencies, and contactless payments. This flexibility would cater to diverse user preferences and provide a hassle-free payment experience</a:t>
            </a:r>
            <a:br>
              <a:rPr lang="en-US" b="0" i="0" dirty="0">
                <a:solidFill>
                  <a:srgbClr val="374151"/>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6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E7CA-8A5B-DA39-8DC7-826FEC1AD094}"/>
              </a:ext>
            </a:extLst>
          </p:cNvPr>
          <p:cNvSpPr>
            <a:spLocks noGrp="1"/>
          </p:cNvSpPr>
          <p:nvPr>
            <p:ph type="title"/>
          </p:nvPr>
        </p:nvSpPr>
        <p:spPr/>
        <p:txBody>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0E09D00-8467-A475-FB63-31D68F16279C}"/>
              </a:ext>
            </a:extLst>
          </p:cNvPr>
          <p:cNvSpPr>
            <a:spLocks noGrp="1"/>
          </p:cNvSpPr>
          <p:nvPr>
            <p:ph idx="1"/>
          </p:nvPr>
        </p:nvSpPr>
        <p:spPr/>
        <p:txBody>
          <a:bodyPr>
            <a:noAutofit/>
          </a:bodyPr>
          <a:lstStyle/>
          <a:p>
            <a:pPr marL="0" indent="0" algn="just">
              <a:buNone/>
            </a:pPr>
            <a:r>
              <a:rPr lang="en-US" sz="2000" i="0" dirty="0">
                <a:effectLst/>
                <a:latin typeface="Times New Roman" panose="02020603050405020304" pitchFamily="18" charset="0"/>
                <a:cs typeface="Times New Roman" panose="02020603050405020304" pitchFamily="18" charset="0"/>
              </a:rPr>
              <a:t>The proposed bus booking system aims to automate all fundamental operations, providing users with a convenient way to book bus tickets. The system addresses key issues present in the current system, ensuring simplicity and security in the ticket-buying process. The user registration module is an integral part of the proposed system, allowing registered users to access and purchase tickets for any bus route. To ensure privacy, the user's information will be kept confidential. This website strives to enhance user experience by consolidating resources and providing information in a convenient, impressive, and appealing manner.</a:t>
            </a:r>
          </a:p>
          <a:p>
            <a:pPr marL="0" indent="0" algn="just">
              <a:buNone/>
            </a:pPr>
            <a:r>
              <a:rPr lang="en-US" sz="2000" i="0" dirty="0">
                <a:effectLst/>
                <a:latin typeface="Times New Roman" panose="02020603050405020304" pitchFamily="18" charset="0"/>
                <a:cs typeface="Times New Roman" panose="02020603050405020304" pitchFamily="18" charset="0"/>
              </a:rPr>
              <a:t>            User</a:t>
            </a:r>
            <a:r>
              <a:rPr lang="en-US" sz="2000" b="0" i="0" dirty="0">
                <a:effectLst/>
                <a:latin typeface="Times New Roman" panose="02020603050405020304" pitchFamily="18" charset="0"/>
                <a:cs typeface="Times New Roman" panose="02020603050405020304" pitchFamily="18" charset="0"/>
              </a:rPr>
              <a:t> using the system can conveniently view and monitor their </a:t>
            </a:r>
            <a:r>
              <a:rPr lang="en-US" sz="2000" dirty="0">
                <a:latin typeface="Times New Roman" panose="02020603050405020304" pitchFamily="18" charset="0"/>
                <a:cs typeface="Times New Roman" panose="02020603050405020304" pitchFamily="18" charset="0"/>
              </a:rPr>
              <a:t>bookings</a:t>
            </a:r>
            <a:r>
              <a:rPr lang="en-US" sz="2000" b="0" i="0" dirty="0">
                <a:effectLst/>
                <a:latin typeface="Times New Roman" panose="02020603050405020304" pitchFamily="18" charset="0"/>
                <a:cs typeface="Times New Roman" panose="02020603050405020304" pitchFamily="18" charset="0"/>
              </a:rPr>
              <a:t> at any time when selecting bus tickets online</a:t>
            </a:r>
            <a:r>
              <a:rPr lang="en-US" sz="2000" dirty="0">
                <a:latin typeface="Söhne"/>
                <a:cs typeface="Times New Roman" panose="02020603050405020304" pitchFamily="18" charset="0"/>
              </a:rPr>
              <a:t>.</a:t>
            </a:r>
            <a:r>
              <a:rPr lang="en-US" sz="2000" b="0" i="0" dirty="0">
                <a:effectLst/>
                <a:latin typeface="Söhne"/>
              </a:rPr>
              <a:t> </a:t>
            </a:r>
            <a:r>
              <a:rPr lang="en-US" sz="2000" b="0" i="0" dirty="0">
                <a:effectLst/>
                <a:latin typeface="Times New Roman" panose="02020603050405020304" pitchFamily="18" charset="0"/>
                <a:cs typeface="Times New Roman" panose="02020603050405020304" pitchFamily="18" charset="0"/>
              </a:rPr>
              <a:t>The system provides a wide selection of bus routes that are available from anywhere in the world. Ordering bus tickets online has become more convenient, ensuring enhanced privacy for users.</a:t>
            </a:r>
            <a:endParaRPr lang="en-US" sz="20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35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AE0D-E353-A817-37C7-94A75716C688}"/>
              </a:ext>
            </a:extLst>
          </p:cNvPr>
          <p:cNvSpPr>
            <a:spLocks noGrp="1"/>
          </p:cNvSpPr>
          <p:nvPr>
            <p:ph type="title"/>
          </p:nvPr>
        </p:nvSpPr>
        <p:spPr/>
        <p:txBody>
          <a:bodyPr/>
          <a:lstStyle/>
          <a:p>
            <a:r>
              <a:rPr lang="en-IN" sz="3600" b="1" i="1" dirty="0">
                <a:solidFill>
                  <a:schemeClr val="accent1">
                    <a:lumMod val="20000"/>
                    <a:lumOff val="80000"/>
                  </a:schemeClr>
                </a:solidFill>
                <a:latin typeface="Algerian" panose="04020705040A02060702" pitchFamily="82" charset="0"/>
                <a:cs typeface="Times New Roman" panose="02020603050405020304" pitchFamily="18" charset="0"/>
              </a:rPr>
              <a:t>REFERENCES</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51E749A-3ECB-5129-4F56-EC18FB57FFEA}"/>
              </a:ext>
            </a:extLst>
          </p:cNvPr>
          <p:cNvSpPr>
            <a:spLocks noGrp="1"/>
          </p:cNvSpPr>
          <p:nvPr>
            <p:ph idx="1"/>
          </p:nvPr>
        </p:nvSpPr>
        <p:spPr>
          <a:xfrm>
            <a:off x="862781" y="1709447"/>
            <a:ext cx="10131425" cy="2744565"/>
          </a:xfrm>
        </p:spPr>
        <p:txBody>
          <a:bodyPr/>
          <a:lstStyle/>
          <a:p>
            <a:pPr>
              <a:buFont typeface="Wingdings" panose="05000000000000000000" pitchFamily="2" charset="2"/>
              <a:buChar char="Ø"/>
            </a:pPr>
            <a:r>
              <a:rPr lang="en-IN" dirty="0">
                <a:solidFill>
                  <a:schemeClr val="bg2">
                    <a:lumMod val="20000"/>
                    <a:lumOff val="8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https://youtu.be/rHux0gMZ3Eg</a:t>
            </a:r>
            <a:endParaRPr lang="en-IN" dirty="0">
              <a:solidFill>
                <a:schemeClr val="bg2">
                  <a:lumMod val="20000"/>
                  <a:lumOff val="8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solidFill>
                  <a:schemeClr val="bg2">
                    <a:lumMod val="20000"/>
                    <a:lumOff val="8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https://youtube.com/playlist?list=PL1JrLEBAapUU-TG7gb8L10GChSFWxCyMP</a:t>
            </a:r>
            <a:endParaRPr lang="en-IN" dirty="0">
              <a:solidFill>
                <a:schemeClr val="bg2">
                  <a:lumMod val="20000"/>
                  <a:lumOff val="8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u="sng" dirty="0">
                <a:solidFill>
                  <a:schemeClr val="bg2">
                    <a:lumMod val="20000"/>
                    <a:lumOff val="80000"/>
                  </a:schemeClr>
                </a:solidFill>
                <a:effectLst/>
                <a:latin typeface="Times New Roman" panose="02020603050405020304" pitchFamily="18" charset="0"/>
                <a:ea typeface="Calibri" panose="020F0502020204030204" pitchFamily="34" charset="0"/>
                <a:hlinkClick r:id="rId4">
                  <a:extLst>
                    <a:ext uri="{A12FA001-AC4F-418D-AE19-62706E023703}">
                      <ahyp:hlinkClr xmlns:ahyp="http://schemas.microsoft.com/office/drawing/2018/hyperlinkcolor" val="tx"/>
                    </a:ext>
                  </a:extLst>
                </a:hlinkClick>
              </a:rPr>
              <a:t>https://youtube.com/playlist?list=PL-51WBLyFTg2vW-_6XBoUpE7vpmoR3ztO</a:t>
            </a:r>
            <a:endParaRPr lang="en-IN" dirty="0">
              <a:solidFill>
                <a:schemeClr val="bg2">
                  <a:lumMod val="20000"/>
                  <a:lumOff val="80000"/>
                </a:schemeClr>
              </a:solidFill>
              <a:latin typeface="Calibri" panose="020F0502020204030204" pitchFamily="34" charset="0"/>
              <a:ea typeface="Calibri" panose="020F0502020204030204" pitchFamily="34" charset="0"/>
            </a:endParaRPr>
          </a:p>
          <a:p>
            <a:pPr>
              <a:buFont typeface="Wingdings" panose="05000000000000000000" pitchFamily="2" charset="2"/>
              <a:buChar char="Ø"/>
            </a:pPr>
            <a:r>
              <a:rPr lang="en-IN" u="sng" dirty="0">
                <a:solidFill>
                  <a:schemeClr val="bg2">
                    <a:lumMod val="20000"/>
                    <a:lumOff val="80000"/>
                  </a:schemeClr>
                </a:solidFill>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https</a:t>
            </a:r>
            <a:r>
              <a:rPr lang="en-US" sz="1800" u="sng" dirty="0">
                <a:solidFill>
                  <a:schemeClr val="bg2">
                    <a:lumMod val="20000"/>
                    <a:lumOff val="80000"/>
                  </a:schemeClr>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val="tx"/>
                    </a:ext>
                  </a:extLst>
                </a:hlinkClick>
              </a:rPr>
              <a:t>://docs.djangoproject.com/en/4.1/intro/tutorial01/</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IN" dirty="0">
              <a:solidFill>
                <a:schemeClr val="tx1">
                  <a:lumMod val="85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74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D6E4-9246-ED56-98EA-FF0A6161B347}"/>
              </a:ext>
            </a:extLst>
          </p:cNvPr>
          <p:cNvSpPr>
            <a:spLocks noGrp="1"/>
          </p:cNvSpPr>
          <p:nvPr>
            <p:ph type="title"/>
          </p:nvPr>
        </p:nvSpPr>
        <p:spPr/>
        <p:txBody>
          <a:bodyPr/>
          <a:lstStyle/>
          <a:p>
            <a:r>
              <a:rPr lang="en-IN"/>
              <a:t> </a:t>
            </a:r>
            <a:endParaRPr lang="en-IN" dirty="0"/>
          </a:p>
        </p:txBody>
      </p:sp>
      <p:sp>
        <p:nvSpPr>
          <p:cNvPr id="3" name="Content Placeholder 2">
            <a:extLst>
              <a:ext uri="{FF2B5EF4-FFF2-40B4-BE49-F238E27FC236}">
                <a16:creationId xmlns:a16="http://schemas.microsoft.com/office/drawing/2014/main" id="{864DC51C-4EBC-0D3A-C59C-64644B0A57D8}"/>
              </a:ext>
            </a:extLst>
          </p:cNvPr>
          <p:cNvSpPr>
            <a:spLocks noGrp="1"/>
          </p:cNvSpPr>
          <p:nvPr>
            <p:ph idx="1"/>
          </p:nvPr>
        </p:nvSpPr>
        <p:spPr>
          <a:xfrm>
            <a:off x="282679" y="2387874"/>
            <a:ext cx="10131425" cy="1535198"/>
          </a:xfrm>
        </p:spPr>
        <p:txBody>
          <a:bodyPr>
            <a:normAutofit/>
          </a:bodyPr>
          <a:lstStyle/>
          <a:p>
            <a:pPr marL="0" indent="0">
              <a:buNone/>
            </a:pPr>
            <a:r>
              <a:rPr lang="en-IN" sz="8800" dirty="0">
                <a:latin typeface="Angsana New" panose="020B0502040204020203" pitchFamily="18" charset="-34"/>
                <a:cs typeface="Angsana New" panose="020B0502040204020203" pitchFamily="18" charset="-34"/>
              </a:rPr>
              <a:t>              </a:t>
            </a:r>
            <a:r>
              <a:rPr lang="en-IN" sz="7200" dirty="0">
                <a:solidFill>
                  <a:schemeClr val="tx1">
                    <a:lumMod val="85000"/>
                  </a:schemeClr>
                </a:solidFill>
                <a:latin typeface="Baguet Script" panose="00000500000000000000" pitchFamily="2" charset="0"/>
                <a:ea typeface="Batang" panose="020B0503020000020004" pitchFamily="18" charset="-127"/>
                <a:cs typeface="Angsana New" panose="020B0502040204020203" pitchFamily="18" charset="-34"/>
              </a:rPr>
              <a:t>THANK YOU</a:t>
            </a:r>
          </a:p>
        </p:txBody>
      </p:sp>
    </p:spTree>
    <p:extLst>
      <p:ext uri="{BB962C8B-B14F-4D97-AF65-F5344CB8AC3E}">
        <p14:creationId xmlns:p14="http://schemas.microsoft.com/office/powerpoint/2010/main" val="2004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19F1-471E-AF0E-77A0-ECE2E994DCA3}"/>
              </a:ext>
            </a:extLst>
          </p:cNvPr>
          <p:cNvSpPr>
            <a:spLocks noGrp="1"/>
          </p:cNvSpPr>
          <p:nvPr>
            <p:ph type="title"/>
          </p:nvPr>
        </p:nvSpPr>
        <p:spPr>
          <a:xfrm>
            <a:off x="685802" y="609600"/>
            <a:ext cx="6282266" cy="1456267"/>
          </a:xfrm>
        </p:spPr>
        <p:txBody>
          <a:bodyPr>
            <a:normAutofit/>
          </a:bodyPr>
          <a:lstStyle/>
          <a:p>
            <a:r>
              <a:rPr lang="en-IN" b="1" i="1" dirty="0">
                <a:latin typeface="Algerian" panose="04020705040A02060702" pitchFamily="82"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73D846C0-26F6-EC76-A3B3-D8A460B513EC}"/>
              </a:ext>
            </a:extLst>
          </p:cNvPr>
          <p:cNvSpPr>
            <a:spLocks noGrp="1"/>
          </p:cNvSpPr>
          <p:nvPr>
            <p:ph idx="1"/>
          </p:nvPr>
        </p:nvSpPr>
        <p:spPr>
          <a:xfrm>
            <a:off x="685802" y="2142067"/>
            <a:ext cx="6282266" cy="3649133"/>
          </a:xfrm>
        </p:spPr>
        <p:txBody>
          <a:bodyPr>
            <a:noAutofit/>
          </a:bodyPr>
          <a:lstStyle/>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ABSTRACT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REQUIREMENTS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FEATURES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TECHNICAL  ASPECTS</a:t>
            </a:r>
          </a:p>
          <a:p>
            <a:pPr marL="0" indent="0">
              <a:lnSpc>
                <a:spcPct val="90000"/>
              </a:lnSpc>
              <a:buNone/>
            </a:pPr>
            <a:r>
              <a:rPr lang="en-IN" sz="1600" b="1" dirty="0">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p>
          <a:p>
            <a:pPr marL="0" indent="0">
              <a:lnSpc>
                <a:spcPct val="90000"/>
              </a:lnSpc>
              <a:buNone/>
            </a:pPr>
            <a:r>
              <a:rPr lang="en-IN" sz="1600" b="1" dirty="0">
                <a:latin typeface="Times New Roman" panose="02020603050405020304" pitchFamily="18" charset="0"/>
                <a:cs typeface="Times New Roman" panose="02020603050405020304" pitchFamily="18" charset="0"/>
              </a:rPr>
              <a:t>	               *CLASS DIAGRAM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CHALLENGES FACED </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SCREENSHOOTS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FUTURE ENHANCEMENT</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CONCLUSION</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REFERENCES</a:t>
            </a:r>
          </a:p>
        </p:txBody>
      </p:sp>
      <p:pic>
        <p:nvPicPr>
          <p:cNvPr id="7" name="Graphic 6" descr="Bus">
            <a:extLst>
              <a:ext uri="{FF2B5EF4-FFF2-40B4-BE49-F238E27FC236}">
                <a16:creationId xmlns:a16="http://schemas.microsoft.com/office/drawing/2014/main" id="{43B292CD-1967-3D81-CC2F-3627C9F5D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4356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CEED-3CD1-BCA0-8666-D26551F82A10}"/>
              </a:ext>
            </a:extLst>
          </p:cNvPr>
          <p:cNvSpPr>
            <a:spLocks noGrp="1"/>
          </p:cNvSpPr>
          <p:nvPr>
            <p:ph type="title"/>
          </p:nvPr>
        </p:nvSpPr>
        <p:spPr>
          <a:xfrm>
            <a:off x="6400800" y="609600"/>
            <a:ext cx="5147730" cy="1641987"/>
          </a:xfrm>
        </p:spPr>
        <p:txBody>
          <a:bodyPr>
            <a:normAutofit/>
          </a:bodyPr>
          <a:lstStyle/>
          <a:p>
            <a:r>
              <a:rPr lang="en-IN" b="1" i="1">
                <a:latin typeface="Algerian" panose="04020705040A02060702" pitchFamily="82" charset="0"/>
                <a:cs typeface="Times New Roman" panose="02020603050405020304" pitchFamily="18" charset="0"/>
              </a:rPr>
              <a:t>ABSTRACT OF BUS BOOKING SYSTEM</a:t>
            </a:r>
          </a:p>
        </p:txBody>
      </p:sp>
      <p:pic>
        <p:nvPicPr>
          <p:cNvPr id="5" name="Picture 4" descr="Interior of empty bus">
            <a:extLst>
              <a:ext uri="{FF2B5EF4-FFF2-40B4-BE49-F238E27FC236}">
                <a16:creationId xmlns:a16="http://schemas.microsoft.com/office/drawing/2014/main" id="{0056E685-B4DE-A5EA-FAE3-5A16798E0211}"/>
              </a:ext>
            </a:extLst>
          </p:cNvPr>
          <p:cNvPicPr>
            <a:picLocks noChangeAspect="1"/>
          </p:cNvPicPr>
          <p:nvPr/>
        </p:nvPicPr>
        <p:blipFill rotWithShape="1">
          <a:blip r:embed="rId3"/>
          <a:srcRect l="21024" r="19642" b="-2"/>
          <a:stretch/>
        </p:blipFill>
        <p:spPr>
          <a:xfrm>
            <a:off x="-19030" y="-37125"/>
            <a:ext cx="6095980" cy="6858000"/>
          </a:xfrm>
          <a:prstGeom prst="rect">
            <a:avLst/>
          </a:prstGeom>
        </p:spPr>
      </p:pic>
      <p:sp>
        <p:nvSpPr>
          <p:cNvPr id="3" name="Content Placeholder 2">
            <a:extLst>
              <a:ext uri="{FF2B5EF4-FFF2-40B4-BE49-F238E27FC236}">
                <a16:creationId xmlns:a16="http://schemas.microsoft.com/office/drawing/2014/main" id="{DAE0A462-AE1B-8CFE-040F-071237451D5E}"/>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US" sz="1400" b="0" i="0">
                <a:effectLst/>
                <a:latin typeface="Times New Roman" panose="02020603050405020304" pitchFamily="18" charset="0"/>
                <a:cs typeface="Times New Roman" panose="02020603050405020304" pitchFamily="18" charset="0"/>
              </a:rPr>
              <a:t>The Bus Booking System is a web application developed using the Django framework. It is designed to facilitate the process of booking bus tickets online. The system allows users to search for bus routes, view available buses, and make booking for their desired travel dates.</a:t>
            </a:r>
            <a:endParaRPr lang="en-US" sz="1400">
              <a:latin typeface="Times New Roman" panose="02020603050405020304" pitchFamily="18" charset="0"/>
              <a:cs typeface="Times New Roman" panose="02020603050405020304" pitchFamily="18" charset="0"/>
            </a:endParaRPr>
          </a:p>
          <a:p>
            <a:pPr marL="0" indent="0">
              <a:lnSpc>
                <a:spcPct val="90000"/>
              </a:lnSpc>
              <a:buNone/>
            </a:pPr>
            <a:r>
              <a:rPr lang="en-US" sz="1400">
                <a:latin typeface="Times New Roman" panose="02020603050405020304" pitchFamily="18" charset="0"/>
                <a:cs typeface="Times New Roman" panose="02020603050405020304" pitchFamily="18" charset="0"/>
              </a:rPr>
              <a:t>            </a:t>
            </a:r>
          </a:p>
          <a:p>
            <a:pPr marL="0" indent="0">
              <a:lnSpc>
                <a:spcPct val="90000"/>
              </a:lnSpc>
              <a:buNone/>
            </a:pPr>
            <a:r>
              <a:rPr lang="en-US" sz="1400" b="0" i="0">
                <a:effectLst/>
                <a:latin typeface="Times New Roman" panose="02020603050405020304" pitchFamily="18" charset="0"/>
                <a:cs typeface="Times New Roman" panose="02020603050405020304" pitchFamily="18" charset="0"/>
              </a:rPr>
              <a:t>The system consists of several modules that work together to provide a seamless booking experience. These modules include user authentication, bus management, booking management, and payment processing.</a:t>
            </a:r>
          </a:p>
          <a:p>
            <a:pPr marL="0" indent="0">
              <a:lnSpc>
                <a:spcPct val="90000"/>
              </a:lnSpc>
              <a:buNone/>
            </a:pPr>
            <a:endParaRPr lang="en-US" sz="1400">
              <a:latin typeface="Times New Roman" panose="02020603050405020304" pitchFamily="18" charset="0"/>
              <a:cs typeface="Times New Roman" panose="02020603050405020304" pitchFamily="18" charset="0"/>
            </a:endParaRPr>
          </a:p>
          <a:p>
            <a:pPr marL="0" indent="0">
              <a:lnSpc>
                <a:spcPct val="90000"/>
              </a:lnSpc>
              <a:buNone/>
            </a:pPr>
            <a:r>
              <a:rPr lang="en-US" sz="1400" b="0" i="0">
                <a:effectLst/>
                <a:latin typeface="Times New Roman" panose="02020603050405020304" pitchFamily="18" charset="0"/>
                <a:cs typeface="Times New Roman" panose="02020603050405020304" pitchFamily="18" charset="0"/>
              </a:rPr>
              <a:t>Overall, the Bus Booking System provides a convenient and user-friendly platform for users to book bus tickets online. It streamlines the booking process, reduces manual effort, and improves the efficiency of bus ticket reservations.</a:t>
            </a:r>
            <a:endParaRPr lang="en-US" sz="1400">
              <a:latin typeface="Times New Roman" panose="02020603050405020304" pitchFamily="18" charset="0"/>
              <a:cs typeface="Times New Roman" panose="02020603050405020304" pitchFamily="18" charset="0"/>
            </a:endParaRPr>
          </a:p>
          <a:p>
            <a:pPr marL="0" indent="0">
              <a:lnSpc>
                <a:spcPct val="90000"/>
              </a:lnSpc>
              <a:buNone/>
            </a:pPr>
            <a:endParaRPr lang="en-IN"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4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8ABB9F4F-FF0C-9BED-5B9A-AC8C035B3B01}"/>
              </a:ext>
            </a:extLst>
          </p:cNvPr>
          <p:cNvSpPr>
            <a:spLocks noGrp="1"/>
          </p:cNvSpPr>
          <p:nvPr>
            <p:ph type="title"/>
          </p:nvPr>
        </p:nvSpPr>
        <p:spPr>
          <a:xfrm>
            <a:off x="685801" y="643466"/>
            <a:ext cx="3351530" cy="4995333"/>
          </a:xfrm>
        </p:spPr>
        <p:txBody>
          <a:bodyPr>
            <a:normAutofit/>
          </a:bodyPr>
          <a:lstStyle/>
          <a:p>
            <a:r>
              <a:rPr lang="en-IN" sz="3300" i="1" dirty="0">
                <a:solidFill>
                  <a:srgbClr val="FFFFFF"/>
                </a:solidFill>
                <a:latin typeface="Algerian" panose="04020705040A02060702" pitchFamily="82" charset="0"/>
                <a:cs typeface="Times New Roman" panose="02020603050405020304" pitchFamily="18" charset="0"/>
              </a:rPr>
              <a:t>REQUIREMENTS</a:t>
            </a: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C13C2E9-3F4D-275C-67C8-0DDE8FC44644}"/>
              </a:ext>
            </a:extLst>
          </p:cNvPr>
          <p:cNvGraphicFramePr>
            <a:graphicFrameLocks noGrp="1"/>
          </p:cNvGraphicFramePr>
          <p:nvPr>
            <p:ph idx="1"/>
            <p:extLst>
              <p:ext uri="{D42A27DB-BD31-4B8C-83A1-F6EECF244321}">
                <p14:modId xmlns:p14="http://schemas.microsoft.com/office/powerpoint/2010/main" val="478728994"/>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3318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BE78-D032-0678-0380-F8494AD9A8F6}"/>
              </a:ext>
            </a:extLst>
          </p:cNvPr>
          <p:cNvSpPr>
            <a:spLocks noGrp="1"/>
          </p:cNvSpPr>
          <p:nvPr>
            <p:ph type="title"/>
          </p:nvPr>
        </p:nvSpPr>
        <p:spPr>
          <a:xfrm>
            <a:off x="4667866" y="136529"/>
            <a:ext cx="3079954" cy="1071716"/>
          </a:xfrm>
        </p:spPr>
        <p:txBody>
          <a:bodyPr>
            <a:normAutofit/>
          </a:bodyPr>
          <a:lstStyle/>
          <a:p>
            <a:r>
              <a:rPr lang="en-IN" sz="3200" b="1" i="1">
                <a:solidFill>
                  <a:schemeClr val="accent4">
                    <a:lumMod val="40000"/>
                    <a:lumOff val="60000"/>
                  </a:schemeClr>
                </a:solidFill>
                <a:latin typeface="Algerian" panose="04020705040A02060702" pitchFamily="82" charset="0"/>
                <a:cs typeface="Times New Roman" panose="02020603050405020304" pitchFamily="18" charset="0"/>
              </a:rPr>
              <a:t>FEATURES</a:t>
            </a:r>
            <a:endParaRPr lang="en-IN" sz="3200" b="1" i="1" dirty="0">
              <a:solidFill>
                <a:schemeClr val="accent4">
                  <a:lumMod val="40000"/>
                  <a:lumOff val="60000"/>
                </a:schemeClr>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D0E0B8-7330-24EC-FFF1-9E20BDFC53E0}"/>
              </a:ext>
            </a:extLst>
          </p:cNvPr>
          <p:cNvSpPr>
            <a:spLocks noGrp="1"/>
          </p:cNvSpPr>
          <p:nvPr>
            <p:ph idx="1"/>
          </p:nvPr>
        </p:nvSpPr>
        <p:spPr>
          <a:xfrm>
            <a:off x="6096000" y="1750905"/>
            <a:ext cx="5869856" cy="4187779"/>
          </a:xfrm>
        </p:spPr>
        <p:txBody>
          <a:bodyPr>
            <a:normAutofit fontScale="32500" lnSpcReduction="20000"/>
          </a:bodyPr>
          <a:lstStyle/>
          <a:p>
            <a:pPr algn="just">
              <a:buFont typeface="Wingdings" panose="05000000000000000000" pitchFamily="2" charset="2"/>
              <a:buChar char="Ø"/>
            </a:pPr>
            <a:r>
              <a:rPr lang="en-IN" sz="5600" b="0" i="0" dirty="0">
                <a:solidFill>
                  <a:srgbClr val="FFFF00"/>
                </a:solidFill>
                <a:effectLst/>
                <a:latin typeface="Algerian" panose="04020705040A02060702" pitchFamily="82" charset="0"/>
                <a:cs typeface="Times New Roman" panose="02020603050405020304" pitchFamily="18" charset="0"/>
              </a:rPr>
              <a:t>Seat Booking:</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to enter passenger details and book the seats on the bus and confirm their booking.</a:t>
            </a:r>
            <a:endParaRPr lang="en-IN" sz="56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5600" dirty="0">
                <a:solidFill>
                  <a:srgbClr val="FFFF00"/>
                </a:solidFill>
                <a:latin typeface="Algerian" panose="04020705040A02060702" pitchFamily="82" charset="0"/>
                <a:cs typeface="Times New Roman" panose="02020603050405020304" pitchFamily="18" charset="0"/>
              </a:rPr>
              <a:t>Make</a:t>
            </a:r>
            <a:r>
              <a:rPr lang="en-US" sz="5600" i="0" dirty="0">
                <a:solidFill>
                  <a:srgbClr val="FFFF00"/>
                </a:solidFill>
                <a:effectLst/>
                <a:latin typeface="Algerian" panose="04020705040A02060702" pitchFamily="82" charset="0"/>
                <a:cs typeface="Times New Roman" panose="02020603050405020304" pitchFamily="18" charset="0"/>
              </a:rPr>
              <a:t> payment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make payment for their bookings.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5600" i="0" dirty="0">
                <a:solidFill>
                  <a:srgbClr val="FFFF00"/>
                </a:solidFill>
                <a:effectLst/>
                <a:latin typeface="Algerian" panose="04020705040A02060702" pitchFamily="82" charset="0"/>
                <a:cs typeface="Times New Roman" panose="02020603050405020304" pitchFamily="18" charset="0"/>
              </a:rPr>
              <a:t>Ticket </a:t>
            </a:r>
            <a:r>
              <a:rPr lang="en-US" sz="5600" i="0" dirty="0" err="1">
                <a:solidFill>
                  <a:srgbClr val="FFFF00"/>
                </a:solidFill>
                <a:effectLst/>
                <a:latin typeface="Algerian" panose="04020705040A02060702" pitchFamily="82" charset="0"/>
                <a:cs typeface="Times New Roman" panose="02020603050405020304" pitchFamily="18" charset="0"/>
              </a:rPr>
              <a:t>cancellation:</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feature allows users to cancel their bookings if they have a change of plans or for any other reason.</a:t>
            </a:r>
            <a:endParaRPr lang="en-US" sz="5600" i="0" dirty="0">
              <a:solidFill>
                <a:schemeClr val="accent3">
                  <a:lumMod val="75000"/>
                </a:schemeClr>
              </a:solidFill>
              <a:effectLst/>
              <a:latin typeface="Algerian" panose="04020705040A02060702" pitchFamily="82" charset="0"/>
              <a:cs typeface="Times New Roman" panose="02020603050405020304" pitchFamily="18" charset="0"/>
            </a:endParaRPr>
          </a:p>
          <a:p>
            <a:pPr algn="just">
              <a:buFont typeface="Wingdings" panose="05000000000000000000" pitchFamily="2" charset="2"/>
              <a:buChar char="Ø"/>
            </a:pPr>
            <a:r>
              <a:rPr lang="en-IN" sz="5600" i="0" dirty="0">
                <a:solidFill>
                  <a:srgbClr val="FFFF00"/>
                </a:solidFill>
                <a:effectLst/>
                <a:latin typeface="Algerian" panose="04020705040A02060702" pitchFamily="82" charset="0"/>
                <a:cs typeface="Times New Roman" panose="02020603050405020304" pitchFamily="18" charset="0"/>
              </a:rPr>
              <a:t>Update User Profile</a:t>
            </a:r>
            <a:r>
              <a:rPr lang="en-IN" sz="5600" dirty="0">
                <a:solidFill>
                  <a:srgbClr val="FFFF00"/>
                </a:solidFill>
                <a:latin typeface="Algerian" panose="04020705040A02060702" pitchFamily="82" charset="0"/>
                <a:cs typeface="Times New Roman" panose="02020603050405020304" pitchFamily="18" charset="0"/>
              </a:rPr>
              <a:t> and Password </a:t>
            </a:r>
            <a:r>
              <a:rPr lang="en-US" sz="56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update their personal information and change their login password. Users can modify their name, phone number, and other details as per their requirements.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081C85B-7B0E-433A-2FF4-90C709F1BD9C}"/>
              </a:ext>
            </a:extLst>
          </p:cNvPr>
          <p:cNvSpPr txBox="1"/>
          <p:nvPr/>
        </p:nvSpPr>
        <p:spPr>
          <a:xfrm>
            <a:off x="157316" y="1374058"/>
            <a:ext cx="5624052" cy="2862322"/>
          </a:xfrm>
          <a:prstGeom prst="rect">
            <a:avLst/>
          </a:prstGeom>
          <a:noFill/>
        </p:spPr>
        <p:txBody>
          <a:bodyPr wrap="square">
            <a:spAutoFit/>
          </a:bodyPr>
          <a:lstStyle/>
          <a:p>
            <a:pPr algn="just">
              <a:buFont typeface="Wingdings" panose="05000000000000000000" pitchFamily="2" charset="2"/>
              <a:buChar char="Ø"/>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997925-087C-2F9C-7E39-03078673CA1A}"/>
              </a:ext>
            </a:extLst>
          </p:cNvPr>
          <p:cNvSpPr txBox="1"/>
          <p:nvPr/>
        </p:nvSpPr>
        <p:spPr>
          <a:xfrm>
            <a:off x="157316" y="4402193"/>
            <a:ext cx="5624052" cy="2031325"/>
          </a:xfrm>
          <a:prstGeom prst="rect">
            <a:avLst/>
          </a:prstGeom>
          <a:noFill/>
        </p:spPr>
        <p:txBody>
          <a:bodyPr wrap="square">
            <a:spAutoFit/>
          </a:bodyPr>
          <a:lstStyle/>
          <a:p>
            <a:pPr algn="just">
              <a:buFont typeface="Wingdings" panose="05000000000000000000" pitchFamily="2" charset="2"/>
              <a:buChar char="Ø"/>
            </a:pPr>
            <a:r>
              <a:rPr lang="en-IN" sz="1800" b="0" i="0" dirty="0">
                <a:solidFill>
                  <a:srgbClr val="FFFF00"/>
                </a:solidFill>
                <a:effectLst/>
                <a:latin typeface="Algerian" panose="04020705040A02060702" pitchFamily="82" charset="0"/>
                <a:cs typeface="Times New Roman" panose="02020603050405020304" pitchFamily="18" charset="0"/>
              </a:rPr>
              <a:t>Search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search for buses based on various criteria such as departure location, destination and travel date. </a:t>
            </a:r>
            <a:endParaRPr lang="en-IN" sz="18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rgbClr val="FFFF00"/>
                </a:solidFill>
                <a:latin typeface="Algerian" panose="04020705040A02060702" pitchFamily="82" charset="0"/>
                <a:cs typeface="Times New Roman" panose="02020603050405020304" pitchFamily="18" charset="0"/>
              </a:rPr>
              <a:t>List of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provides a comprehensive list of available buses that match the search criteria entered by the user. Users can view the bus details such as bus name, fare, available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seats,and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travel time.</a:t>
            </a:r>
            <a:endParaRPr lang="en-IN"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1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3891-2F15-26D1-60B0-987CD6A115FA}"/>
              </a:ext>
            </a:extLst>
          </p:cNvPr>
          <p:cNvSpPr>
            <a:spLocks noGrp="1"/>
          </p:cNvSpPr>
          <p:nvPr>
            <p:ph type="title"/>
          </p:nvPr>
        </p:nvSpPr>
        <p:spPr>
          <a:xfrm>
            <a:off x="361337" y="567812"/>
            <a:ext cx="3620728" cy="806245"/>
          </a:xfrm>
        </p:spPr>
        <p:txBody>
          <a:bodyPr>
            <a:normAutofit fontScale="90000"/>
          </a:bodyPr>
          <a:lstStyle/>
          <a:p>
            <a:r>
              <a:rPr lang="en-IN" b="1" i="1">
                <a:latin typeface="Algerian" panose="04020705040A02060702" pitchFamily="82" charset="0"/>
                <a:cs typeface="Times New Roman" panose="02020603050405020304" pitchFamily="18" charset="0"/>
              </a:rPr>
              <a:t>TECHNICAL  ASPECTS</a:t>
            </a:r>
            <a:endParaRPr lang="en-IN" dirty="0"/>
          </a:p>
        </p:txBody>
      </p:sp>
      <p:sp>
        <p:nvSpPr>
          <p:cNvPr id="3" name="Content Placeholder 2">
            <a:extLst>
              <a:ext uri="{FF2B5EF4-FFF2-40B4-BE49-F238E27FC236}">
                <a16:creationId xmlns:a16="http://schemas.microsoft.com/office/drawing/2014/main" id="{D476A073-CFB0-4210-5276-177A86478A66}"/>
              </a:ext>
            </a:extLst>
          </p:cNvPr>
          <p:cNvSpPr>
            <a:spLocks noGrp="1"/>
          </p:cNvSpPr>
          <p:nvPr>
            <p:ph idx="1"/>
          </p:nvPr>
        </p:nvSpPr>
        <p:spPr>
          <a:xfrm>
            <a:off x="5791200" y="2202426"/>
            <a:ext cx="5958348" cy="2977451"/>
          </a:xfrm>
        </p:spPr>
        <p:txBody>
          <a:bodyPr>
            <a:normAutofit fontScale="25000" lnSpcReduction="20000"/>
          </a:bodyPr>
          <a:lstStyle/>
          <a:p>
            <a:pPr marL="742950">
              <a:lnSpc>
                <a:spcPct val="107000"/>
              </a:lnSpc>
              <a:spcAft>
                <a:spcPts val="800"/>
              </a:spcAft>
              <a:buFont typeface="Wingdings" panose="05000000000000000000" pitchFamily="2" charset="2"/>
              <a:buChar char="§"/>
            </a:pPr>
            <a:endParaRPr lang="en-US" sz="8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endParaRPr lang="en-IN"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Presentation Layer (Frontend):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HTML/CSS: Responsible for the user interface and styling.</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JavaScript: Handles interactivity and client-side validation.</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Application Layer (Backend):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Web Server: Receives HTTP requests and routes them to the appropriate components.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Authentication and Authorization: Manages user authentication and authorization for secure access to the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Business Logic: Implements the core functionalities of the bus booking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API: Defines endpoints to expose functionalities for frontend and external integrations.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Database Layer:</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Database Management System (DBMS): Stores and manages the system's data. Relational Database (SQLite): Handles structured data related to users, bookings, buses, etc.</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E37D7E49-01C0-81A1-F8DF-D6E9D297E26A}"/>
              </a:ext>
            </a:extLst>
          </p:cNvPr>
          <p:cNvSpPr txBox="1"/>
          <p:nvPr/>
        </p:nvSpPr>
        <p:spPr>
          <a:xfrm>
            <a:off x="-414184" y="2444051"/>
            <a:ext cx="6293873" cy="1887696"/>
          </a:xfrm>
          <a:prstGeom prst="rect">
            <a:avLst/>
          </a:prstGeom>
          <a:noFill/>
        </p:spPr>
        <p:txBody>
          <a:bodyPr wrap="square">
            <a:spAutoFit/>
          </a:bodyPr>
          <a:lstStyle/>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Web Framework</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Django (backend)</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Frontend Framewor</a:t>
            </a:r>
            <a:r>
              <a:rPr lang="en-US" sz="1800"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HTML, CSS, JavaScript</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Databas</a:t>
            </a:r>
            <a:r>
              <a:rPr lang="en-US"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:SQLite</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(supported by Django)</a:t>
            </a: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rPr>
              <a:t>Third Party Libraries</a:t>
            </a:r>
            <a:r>
              <a:rPr lang="en-IN" sz="1800" dirty="0">
                <a:solidFill>
                  <a:schemeClr val="accent3"/>
                </a:solidFill>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Django </a:t>
            </a:r>
            <a:r>
              <a:rPr lang="en-US" sz="1800" dirty="0" err="1">
                <a:effectLst/>
                <a:latin typeface="Times New Roman" panose="02020603050405020304" pitchFamily="18" charset="0"/>
                <a:ea typeface="Calibri" panose="020F0502020204030204" pitchFamily="34" charset="0"/>
              </a:rPr>
              <a:t>allauth</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Jazzmin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7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EFF-6D57-9D27-AE46-6A99D9EE6DC4}"/>
              </a:ext>
            </a:extLst>
          </p:cNvPr>
          <p:cNvSpPr>
            <a:spLocks noGrp="1"/>
          </p:cNvSpPr>
          <p:nvPr>
            <p:ph type="title"/>
          </p:nvPr>
        </p:nvSpPr>
        <p:spPr>
          <a:xfrm>
            <a:off x="7865805" y="643462"/>
            <a:ext cx="5063613" cy="2785537"/>
          </a:xfrm>
        </p:spPr>
        <p:txBody>
          <a:bodyPr>
            <a:normAutofit/>
          </a:bodyPr>
          <a:lstStyle/>
          <a:p>
            <a:pPr>
              <a:lnSpc>
                <a:spcPct val="90000"/>
              </a:lnSpc>
            </a:pPr>
            <a:br>
              <a:rPr lang="en-IN" b="1">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ADB1B2C3-0CD4-B6CC-2C72-E0F749D95182}"/>
              </a:ext>
            </a:extLst>
          </p:cNvPr>
          <p:cNvPicPr>
            <a:picLocks noChangeAspect="1"/>
          </p:cNvPicPr>
          <p:nvPr/>
        </p:nvPicPr>
        <p:blipFill>
          <a:blip r:embed="rId3"/>
          <a:stretch>
            <a:fillRect/>
          </a:stretch>
        </p:blipFill>
        <p:spPr>
          <a:xfrm>
            <a:off x="643464" y="1475159"/>
            <a:ext cx="6897878" cy="3897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90ADE2D-980C-0690-8AD0-CB61E2B17422}"/>
              </a:ext>
            </a:extLst>
          </p:cNvPr>
          <p:cNvSpPr>
            <a:spLocks noGrp="1"/>
          </p:cNvSpPr>
          <p:nvPr>
            <p:ph idx="1"/>
          </p:nvPr>
        </p:nvSpPr>
        <p:spPr>
          <a:xfrm>
            <a:off x="7723236" y="4120268"/>
            <a:ext cx="5348750" cy="209427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      </a:t>
            </a:r>
            <a:r>
              <a:rPr lang="en-IN" sz="3200" b="1" i="1" dirty="0">
                <a:solidFill>
                  <a:schemeClr val="accent3"/>
                </a:solidFill>
                <a:latin typeface="Algerian" panose="04020705040A02060702" pitchFamily="82" charset="0"/>
                <a:cs typeface="Times New Roman" panose="02020603050405020304" pitchFamily="18" charset="0"/>
              </a:rPr>
              <a:t>CLASS DIAGRAM</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BF27-77B7-43FA-8D3E-C6A506A975F7}"/>
              </a:ext>
            </a:extLst>
          </p:cNvPr>
          <p:cNvSpPr>
            <a:spLocks noGrp="1"/>
          </p:cNvSpPr>
          <p:nvPr>
            <p:ph type="title"/>
          </p:nvPr>
        </p:nvSpPr>
        <p:spPr/>
        <p:txBody>
          <a:bodyPr/>
          <a:lstStyle/>
          <a:p>
            <a:r>
              <a:rPr lang="en-IN" sz="3600" i="1" dirty="0">
                <a:solidFill>
                  <a:schemeClr val="accent3">
                    <a:lumMod val="60000"/>
                    <a:lumOff val="40000"/>
                  </a:schemeClr>
                </a:solidFill>
                <a:latin typeface="Algerian" panose="04020705040A02060702" pitchFamily="82" charset="0"/>
                <a:cs typeface="Times New Roman" panose="02020603050405020304" pitchFamily="18" charset="0"/>
              </a:rPr>
              <a:t>CHALLENGES FACED </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D630501-9882-2E3C-03C5-C905982BA542}"/>
              </a:ext>
            </a:extLst>
          </p:cNvPr>
          <p:cNvSpPr>
            <a:spLocks noGrp="1"/>
          </p:cNvSpPr>
          <p:nvPr>
            <p:ph idx="1"/>
          </p:nvPr>
        </p:nvSpPr>
        <p:spPr>
          <a:xfrm>
            <a:off x="685800" y="1143001"/>
            <a:ext cx="10131425" cy="3649133"/>
          </a:xfrm>
        </p:spPr>
        <p:txBody>
          <a:bodyPr>
            <a:normAutofit fontScale="92500" lnSpcReduction="10000"/>
          </a:bodyPr>
          <a:lstStyle/>
          <a:p>
            <a:pPr marL="0" indent="0" algn="just">
              <a:lnSpc>
                <a:spcPct val="115000"/>
              </a:lnSpc>
              <a:buNone/>
            </a:pPr>
            <a:endParaRPr lang="en-IN" sz="56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User Authentication and Security</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Designing User Interface</a:t>
            </a: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Validation Mechanisms</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Database Design and Management</a:t>
            </a:r>
            <a:br>
              <a:rPr lang="en-US" dirty="0"/>
            </a:br>
            <a:endParaRPr lang="en-IN" dirty="0"/>
          </a:p>
        </p:txBody>
      </p:sp>
    </p:spTree>
    <p:extLst>
      <p:ext uri="{BB962C8B-B14F-4D97-AF65-F5344CB8AC3E}">
        <p14:creationId xmlns:p14="http://schemas.microsoft.com/office/powerpoint/2010/main" val="25864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C770-9191-3EE9-44DE-68E484251CFD}"/>
              </a:ext>
            </a:extLst>
          </p:cNvPr>
          <p:cNvSpPr>
            <a:spLocks noGrp="1"/>
          </p:cNvSpPr>
          <p:nvPr>
            <p:ph type="title"/>
          </p:nvPr>
        </p:nvSpPr>
        <p:spPr>
          <a:xfrm>
            <a:off x="1327255" y="1030288"/>
            <a:ext cx="4099947" cy="1035579"/>
          </a:xfrm>
        </p:spPr>
        <p:txBody>
          <a:bodyPr>
            <a:normAutofit/>
          </a:bodyPr>
          <a:lstStyle/>
          <a:p>
            <a:r>
              <a:rPr lang="en-IN" b="1" i="1" dirty="0">
                <a:solidFill>
                  <a:schemeClr val="accent4">
                    <a:lumMod val="60000"/>
                    <a:lumOff val="40000"/>
                  </a:schemeClr>
                </a:solidFill>
                <a:latin typeface="Algerian" panose="04020705040A02060702" pitchFamily="82" charset="0"/>
                <a:cs typeface="Times New Roman" panose="02020603050405020304" pitchFamily="18" charset="0"/>
              </a:rPr>
              <a:t>SCREENSHOOTS</a:t>
            </a:r>
            <a:endParaRPr lang="en-IN" dirty="0">
              <a:solidFill>
                <a:schemeClr val="accent4">
                  <a:lumMod val="60000"/>
                  <a:lumOff val="40000"/>
                </a:schemeClr>
              </a:solidFill>
            </a:endParaRPr>
          </a:p>
        </p:txBody>
      </p:sp>
      <p:sp>
        <p:nvSpPr>
          <p:cNvPr id="11" name="Content Placeholder 10">
            <a:extLst>
              <a:ext uri="{FF2B5EF4-FFF2-40B4-BE49-F238E27FC236}">
                <a16:creationId xmlns:a16="http://schemas.microsoft.com/office/drawing/2014/main" id="{94953E8A-3370-E1C3-B546-205575FB6172}"/>
              </a:ext>
            </a:extLst>
          </p:cNvPr>
          <p:cNvSpPr>
            <a:spLocks noGrp="1"/>
          </p:cNvSpPr>
          <p:nvPr>
            <p:ph idx="1"/>
          </p:nvPr>
        </p:nvSpPr>
        <p:spPr>
          <a:xfrm>
            <a:off x="6096000" y="3846226"/>
            <a:ext cx="6096000" cy="1305878"/>
          </a:xfrm>
        </p:spPr>
        <p:txBody>
          <a:bodyPr>
            <a:normAutofit fontScale="85000" lnSpcReduction="10000"/>
          </a:bodyPr>
          <a:lstStyle/>
          <a:p>
            <a:pPr marL="0" indent="0" algn="just">
              <a:buNone/>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B4109626-9588-ACB4-BB32-ACFBE7E3B704}"/>
              </a:ext>
            </a:extLst>
          </p:cNvPr>
          <p:cNvPicPr>
            <a:picLocks noChangeAspect="1"/>
          </p:cNvPicPr>
          <p:nvPr/>
        </p:nvPicPr>
        <p:blipFill>
          <a:blip r:embed="rId3"/>
          <a:stretch>
            <a:fillRect/>
          </a:stretch>
        </p:blipFill>
        <p:spPr>
          <a:xfrm>
            <a:off x="7020754" y="79585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Graphical user interface&#10;&#10;Description automatically generated">
            <a:extLst>
              <a:ext uri="{FF2B5EF4-FFF2-40B4-BE49-F238E27FC236}">
                <a16:creationId xmlns:a16="http://schemas.microsoft.com/office/drawing/2014/main" id="{8229D279-64AC-FB12-B0B0-0A7BA84A4E30}"/>
              </a:ext>
            </a:extLst>
          </p:cNvPr>
          <p:cNvPicPr>
            <a:picLocks noChangeAspect="1"/>
          </p:cNvPicPr>
          <p:nvPr/>
        </p:nvPicPr>
        <p:blipFill>
          <a:blip r:embed="rId4"/>
          <a:stretch>
            <a:fillRect/>
          </a:stretch>
        </p:blipFill>
        <p:spPr>
          <a:xfrm>
            <a:off x="384715" y="262360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895E10F8-BD6E-D82A-F213-FFAC386916AD}"/>
              </a:ext>
            </a:extLst>
          </p:cNvPr>
          <p:cNvSpPr txBox="1"/>
          <p:nvPr/>
        </p:nvSpPr>
        <p:spPr>
          <a:xfrm>
            <a:off x="130279" y="5673971"/>
            <a:ext cx="6110748" cy="923330"/>
          </a:xfrm>
          <a:prstGeom prst="rect">
            <a:avLst/>
          </a:prstGeom>
          <a:noFill/>
        </p:spPr>
        <p:txBody>
          <a:bodyPr wrap="square">
            <a:spAutoFit/>
          </a:bodyPr>
          <a:lstStyle/>
          <a:p>
            <a:pPr algn="just"/>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445</TotalTime>
  <Words>1272</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Algerian</vt:lpstr>
      <vt:lpstr>Angsana New</vt:lpstr>
      <vt:lpstr>Arial</vt:lpstr>
      <vt:lpstr>Baguet Script</vt:lpstr>
      <vt:lpstr>Calibri</vt:lpstr>
      <vt:lpstr>Calibri Light</vt:lpstr>
      <vt:lpstr>Söhne</vt:lpstr>
      <vt:lpstr>Times New Roman</vt:lpstr>
      <vt:lpstr>Times New Roman Bold</vt:lpstr>
      <vt:lpstr>Wingdings</vt:lpstr>
      <vt:lpstr>Celestial</vt:lpstr>
      <vt:lpstr>BUS BOOKING SYSTEM </vt:lpstr>
      <vt:lpstr>content</vt:lpstr>
      <vt:lpstr>ABSTRACT OF BUS BOOKING SYSTEM</vt:lpstr>
      <vt:lpstr>REQUIREMENTS</vt:lpstr>
      <vt:lpstr>FEATURES</vt:lpstr>
      <vt:lpstr>TECHNICAL  ASPECTS</vt:lpstr>
      <vt:lpstr> </vt:lpstr>
      <vt:lpstr>CHALLENGES FACED  </vt:lpstr>
      <vt:lpstr>SCREENSHOOTS</vt:lpstr>
      <vt:lpstr> </vt:lpstr>
      <vt:lpstr>  </vt:lpstr>
      <vt:lpstr>FUTURE ENHANCEMENT </vt:lpstr>
      <vt:lpstr>CONCLUSION</vt:lpstr>
      <vt:lpstr>REFERENCES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BOOKING SYSTEM</dc:title>
  <dc:creator>Lido Charles</dc:creator>
  <cp:lastModifiedBy>Lido Charles</cp:lastModifiedBy>
  <cp:revision>19</cp:revision>
  <dcterms:created xsi:type="dcterms:W3CDTF">2023-05-23T04:23:31Z</dcterms:created>
  <dcterms:modified xsi:type="dcterms:W3CDTF">2023-05-26T02:31:32Z</dcterms:modified>
</cp:coreProperties>
</file>